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embeddings/oleObject1.bin" ContentType="application/vnd.openxmlformats-officedocument.oleObject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slides/slide27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Default Extension="emf" ContentType="image/x-emf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ppt/slides/slide48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Default Extension="package" ContentType="application/vnd.openxmlformats-officedocument.package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1"/>
  </p:notesMasterIdLst>
  <p:sldIdLst>
    <p:sldId id="377" r:id="rId2"/>
    <p:sldId id="408" r:id="rId3"/>
    <p:sldId id="409" r:id="rId4"/>
    <p:sldId id="410" r:id="rId5"/>
    <p:sldId id="375" r:id="rId6"/>
    <p:sldId id="348" r:id="rId7"/>
    <p:sldId id="407" r:id="rId8"/>
    <p:sldId id="263" r:id="rId9"/>
    <p:sldId id="376" r:id="rId10"/>
    <p:sldId id="262" r:id="rId11"/>
    <p:sldId id="388" r:id="rId12"/>
    <p:sldId id="288" r:id="rId13"/>
    <p:sldId id="289" r:id="rId14"/>
    <p:sldId id="291" r:id="rId15"/>
    <p:sldId id="294" r:id="rId16"/>
    <p:sldId id="378" r:id="rId17"/>
    <p:sldId id="332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9" r:id="rId28"/>
    <p:sldId id="391" r:id="rId29"/>
    <p:sldId id="392" r:id="rId30"/>
    <p:sldId id="394" r:id="rId31"/>
    <p:sldId id="396" r:id="rId32"/>
    <p:sldId id="399" r:id="rId33"/>
    <p:sldId id="403" r:id="rId34"/>
    <p:sldId id="400" r:id="rId35"/>
    <p:sldId id="299" r:id="rId36"/>
    <p:sldId id="310" r:id="rId37"/>
    <p:sldId id="303" r:id="rId38"/>
    <p:sldId id="401" r:id="rId39"/>
    <p:sldId id="404" r:id="rId40"/>
    <p:sldId id="402" r:id="rId41"/>
    <p:sldId id="315" r:id="rId42"/>
    <p:sldId id="316" r:id="rId43"/>
    <p:sldId id="317" r:id="rId44"/>
    <p:sldId id="321" r:id="rId45"/>
    <p:sldId id="322" r:id="rId46"/>
    <p:sldId id="324" r:id="rId47"/>
    <p:sldId id="340" r:id="rId48"/>
    <p:sldId id="406" r:id="rId49"/>
    <p:sldId id="405" r:id="rId5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9FF5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>
    <p:restoredLeft sz="15620"/>
    <p:restoredTop sz="94286" autoAdjust="0"/>
  </p:normalViewPr>
  <p:slideViewPr>
    <p:cSldViewPr snapToGrid="0" snapToObjects="1">
      <p:cViewPr>
        <p:scale>
          <a:sx n="75" d="100"/>
          <a:sy n="75" d="100"/>
        </p:scale>
        <p:origin x="-1824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ackage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Enhancement of the priming effect </a:t>
            </a:r>
          </a:p>
          <a:p>
            <a:pPr>
              <a:defRPr/>
            </a:pPr>
            <a:r>
              <a:rPr lang="en-US"/>
              <a:t>(Mean +/- SE of 8 subjects)</a:t>
            </a:r>
          </a:p>
        </c:rich>
      </c:tx>
      <c:layout>
        <c:manualLayout>
          <c:xMode val="edge"/>
          <c:yMode val="edge"/>
          <c:x val="0.337954939341421"/>
          <c:y val="0.0210526315789474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0797227036395147"/>
          <c:y val="0.196491228070175"/>
          <c:w val="0.906412478336222"/>
          <c:h val="0.750877192982456"/>
        </c:manualLayout>
      </c:layout>
      <c:barChart>
        <c:barDir val="col"/>
        <c:grouping val="clustered"/>
        <c:ser>
          <c:idx val="0"/>
          <c:order val="0"/>
          <c:tx>
            <c:strRef>
              <c:f>Tabelle1!$J$2</c:f>
              <c:strCache>
                <c:ptCount val="1"/>
                <c:pt idx="0">
                  <c:v>Pre-Training</c:v>
                </c:pt>
              </c:strCache>
            </c:strRef>
          </c:tx>
          <c:spPr>
            <a:solidFill>
              <a:srgbClr val="63AAFE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0.0444328522998812"/>
                  <c:y val="0.159417732165349"/>
                </c:manualLayout>
              </c:layout>
              <c:dLblPos val="outEnd"/>
              <c:showSer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SerName val="1"/>
          </c:dLbls>
          <c:errBars>
            <c:errBarType val="both"/>
            <c:errValType val="cust"/>
            <c:plus>
              <c:numRef>
                <c:f>Tabelle1!$O$2</c:f>
                <c:numCache>
                  <c:formatCode>General</c:formatCode>
                  <c:ptCount val="1"/>
                </c:numCache>
              </c:numRef>
            </c:plus>
            <c:minus>
              <c:numRef>
                <c:f>Tabelle1!$M$2</c:f>
                <c:numCache>
                  <c:formatCode>General</c:formatCode>
                  <c:ptCount val="1"/>
                  <c:pt idx="0">
                    <c:v>19.7681532607142</c:v>
                  </c:pt>
                </c:numCache>
              </c:numRef>
            </c:minus>
            <c:spPr>
              <a:ln w="12700">
                <a:solidFill>
                  <a:srgbClr val="FFFFFF"/>
                </a:solidFill>
                <a:prstDash val="solid"/>
              </a:ln>
            </c:spPr>
          </c:errBars>
          <c:val>
            <c:numRef>
              <c:f>Tabelle1!$K$2</c:f>
              <c:numCache>
                <c:formatCode>General</c:formatCode>
                <c:ptCount val="1"/>
                <c:pt idx="0">
                  <c:v>-7.462499999999999</c:v>
                </c:pt>
              </c:numCache>
            </c:numRef>
          </c:val>
        </c:ser>
        <c:ser>
          <c:idx val="1"/>
          <c:order val="1"/>
          <c:tx>
            <c:strRef>
              <c:f>Tabelle1!$J$3</c:f>
              <c:strCache>
                <c:ptCount val="1"/>
                <c:pt idx="0">
                  <c:v>Post-Training</c:v>
                </c:pt>
              </c:strCache>
            </c:strRef>
          </c:tx>
          <c:spPr>
            <a:solidFill>
              <a:srgbClr val="DD2D32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0.0473948938200905"/>
                  <c:y val="-0.042242385549472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dLblPos val="outEnd"/>
              <c:showSerName val="1"/>
            </c:dLbl>
            <c:spPr>
              <a:noFill/>
              <a:ln w="25400">
                <a:noFill/>
              </a:ln>
            </c:spPr>
            <c:showSerName val="1"/>
          </c:dLbls>
          <c:errBars>
            <c:errBarType val="plus"/>
            <c:errValType val="cust"/>
            <c:plus>
              <c:numRef>
                <c:f>Tabelle1!$M$3</c:f>
                <c:numCache>
                  <c:formatCode>General</c:formatCode>
                  <c:ptCount val="1"/>
                  <c:pt idx="0">
                    <c:v>9.25414078928571</c:v>
                  </c:pt>
                </c:numCache>
              </c:numRef>
            </c:plus>
            <c:spPr>
              <a:ln w="12700">
                <a:solidFill>
                  <a:srgbClr val="FFFFFF"/>
                </a:solidFill>
                <a:prstDash val="solid"/>
              </a:ln>
            </c:spPr>
          </c:errBars>
          <c:val>
            <c:numRef>
              <c:f>Tabelle1!$K$3</c:f>
              <c:numCache>
                <c:formatCode>General</c:formatCode>
                <c:ptCount val="1"/>
                <c:pt idx="0">
                  <c:v>34.8</c:v>
                </c:pt>
              </c:numCache>
            </c:numRef>
          </c:val>
        </c:ser>
        <c:axId val="480972552"/>
        <c:axId val="758736792"/>
      </c:barChart>
      <c:catAx>
        <c:axId val="48097255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758736792"/>
        <c:crosses val="autoZero"/>
        <c:auto val="1"/>
        <c:lblAlgn val="ctr"/>
        <c:lblOffset val="100"/>
        <c:tickLblSkip val="1"/>
        <c:tickMarkSkip val="1"/>
      </c:catAx>
      <c:valAx>
        <c:axId val="75873679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ms</a:t>
                </a:r>
              </a:p>
            </c:rich>
          </c:tx>
          <c:layout>
            <c:manualLayout>
              <c:xMode val="edge"/>
              <c:yMode val="edge"/>
              <c:x val="0.0155979202772964"/>
              <c:y val="0.54035087719298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80972552"/>
        <c:crosses val="autoZero"/>
        <c:crossBetween val="between"/>
      </c:valAx>
      <c:spPr>
        <a:noFill/>
        <a:ln w="25400"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925" b="0" i="0" u="none" strike="noStrike" baseline="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2CAB13E-7C16-1C4B-9DF2-51D590E0E1C8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Click to edit Master text styles</a:t>
            </a:r>
          </a:p>
          <a:p>
            <a:pPr lvl="1"/>
            <a:r>
              <a:rPr lang="de-DE" noProof="0" smtClean="0"/>
              <a:t>Second level</a:t>
            </a:r>
          </a:p>
          <a:p>
            <a:pPr lvl="2"/>
            <a:r>
              <a:rPr lang="de-DE" noProof="0" smtClean="0"/>
              <a:t>Third level</a:t>
            </a:r>
          </a:p>
          <a:p>
            <a:pPr lvl="3"/>
            <a:r>
              <a:rPr lang="de-DE" noProof="0" smtClean="0"/>
              <a:t>Fourth level</a:t>
            </a:r>
          </a:p>
          <a:p>
            <a:pPr lvl="4"/>
            <a:r>
              <a:rPr lang="de-DE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98AC69C-7C94-624A-8BBA-D7E199F84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E2B7D9-CE09-9846-B07C-F0E081702AC9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34C8A6-D320-6348-842F-08575D47E323}" type="slidenum">
              <a:rPr lang="en-US">
                <a:latin typeface="Times New Roman" charset="0"/>
                <a:ea typeface="Arial" charset="0"/>
                <a:cs typeface="Arial" charset="0"/>
              </a:rPr>
              <a:pPr/>
              <a:t>9</a:t>
            </a:fld>
            <a:endParaRPr lang="en-US"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F43A60-D0BE-894C-9800-4D6A3D2BF2D2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A422A-1DB0-AB47-B3B6-5C74E2B26B4D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0625BD-724E-CB48-BE78-F4F0EFCE23BA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70BF86-0157-9F43-BE38-253983EF0FB3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134F87-E9E7-CB4F-A193-2DA83387E346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DD4CB-0281-734D-BE07-474C0FB0EDDA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6D4201-DF84-6D4B-B806-FB18AA69A88C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4F96BA-BE88-604D-8536-151F1DD61519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A2C927-34A2-3248-A516-79FAD1954181}" type="slidenum">
              <a:rPr lang="en-US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1500F0-341B-6148-B9A7-C8599CB0A3AD}" type="slidenum">
              <a:rPr lang="de-DE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de-DE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In experiment 2, multi-class classification was performed with 4 participants.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In this experiments, </a:t>
            </a:r>
            <a:r>
              <a:rPr lang="en-US" b="1">
                <a:solidFill>
                  <a:srgbClr val="FF00FF"/>
                </a:solidFill>
              </a:rPr>
              <a:t>we used one positivie emotion and two negative emotions disgust, sadness to investigate whether specific discrete emotions could be classified.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The protocol in this experiment is very similar to the binary case.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r>
              <a:rPr lang="en-US"/>
              <a:t>In experiment 3, </a:t>
            </a:r>
            <a:r>
              <a:rPr lang="en-US" b="1"/>
              <a:t>I tested the adaptive classifier training with the two emotions to show whether adaptive classifier training improve the classification performance in the extended feedback training</a:t>
            </a:r>
            <a:r>
              <a:rPr lang="en-US"/>
              <a:t>.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r>
              <a:rPr lang="en-US"/>
              <a:t>In multiclass classification, the performance with and without feedback is higher than the chance level.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In experiment 3, the adaptive classifier can improve the classification performance.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bg1"/>
                </a:solidFill>
              </a:rPr>
              <a:t>Subgenual – subgenual cingulate (BA25), Nac – nucleus accumbens, PVC – primary visual cortex, DLPFC – dorsolateral prefrontal cortex, LiG – lingual gyrus, VLPFC – ventrolateral prefrontal cortex, STG – superior temporal gyrus, MiTG, middle temporal gyrus, MFG – medial frontal gyrus, SFG – superior frontal gyrus, MiFG – middle frontal gyrus. </a:t>
            </a:r>
            <a:endParaRPr lang="de-DE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FB5F9-EA4C-004F-9900-B30840287A85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59740-F3D4-0D42-8B89-1F8C24681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3A29F-CB4A-104B-95E3-CB0476B42868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8C2D2-B284-E841-B6A8-C21E8D6D7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87FD5-657D-4A45-AAA5-7E9EF3528066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904A6-0EA2-AA40-AFB7-9B365273F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23B8E-0E34-D145-AA66-897437F22D8A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E3C43-8E5E-174F-BB52-A4E3B6584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68E0C-17F6-0A4B-A2E7-CFEB0DBDDA59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A6213-17D7-B847-9672-71A2B57D1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7E907-A08D-0C4C-9908-99EEF543BE89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1C950-7A81-5E43-AD92-CFDF077CE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E27C5-064A-2F4F-AD7A-CDBEA54857E4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03241-2FF7-FE44-9F86-CC2293F48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446F1-A66E-DD40-B8AD-63896C410BE0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F08D3-1356-5D47-8625-7C8796D91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24539-3FBF-394F-8D7B-4F4DBA922C7C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B7449-DDF7-1143-8F3B-AD8379A92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95CB7-78A0-ED40-828F-61F34791B746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09FF9-8A65-D54B-807F-673455540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2B240-CCC5-714F-9AE1-9450122BEF12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3F3B3-9C02-8A42-A4FA-AFED5265C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9FAA9-196B-054B-AFC8-A8B0CE19A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3C4628-D009-0740-9C86-A6496A97871D}" type="datetime1">
              <a:rPr lang="en-US"/>
              <a:pPr>
                <a:defRPr/>
              </a:pPr>
              <a:t>9/9/12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8AAB8C-68EB-7648-8A8B-AFAE9756C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3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ranganathasitaram/Desktop/BMESeminarSeries/ALSPatientFinal.m4v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ranganathasitaram/Desktop/BMESeminarSeries/SpinalCordInjuryFinal.m4v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youtube.com/watch?v=I_ctJqjlrH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video" Target="file://localhost/Users/ranganathasitaram/Desktop/BMESeminarSeries/Screen%20Recording.mov" TargetMode="External"/><Relationship Id="rId2" Type="http://schemas.openxmlformats.org/officeDocument/2006/relationships/audio" Target="file://localhost/Users/ranganathasitaram/Desktop/BMESeminarSeries/Audio%20Recording.m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2476" y="25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556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Self-regulation of Brain Activity: </a:t>
            </a:r>
            <a:br>
              <a:rPr lang="en-US" sz="3556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</a:br>
            <a:r>
              <a:rPr lang="en-US" sz="3556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Applications in Neuroscience Research &amp; Clinical Rehabilitation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90875" y="6002867"/>
            <a:ext cx="266373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CFFCC"/>
                </a:solidFill>
              </a:rPr>
              <a:t>Dr. </a:t>
            </a:r>
            <a:r>
              <a:rPr lang="en-US" sz="2000" dirty="0" err="1" smtClean="0">
                <a:solidFill>
                  <a:srgbClr val="CCFFCC"/>
                </a:solidFill>
              </a:rPr>
              <a:t>Ranga</a:t>
            </a:r>
            <a:r>
              <a:rPr lang="en-US" sz="2000" dirty="0" smtClean="0">
                <a:solidFill>
                  <a:srgbClr val="CCFFCC"/>
                </a:solidFill>
              </a:rPr>
              <a:t> Sitaram</a:t>
            </a:r>
          </a:p>
          <a:p>
            <a:r>
              <a:rPr lang="en-US" sz="2000" dirty="0" smtClean="0">
                <a:solidFill>
                  <a:srgbClr val="CCFFCC"/>
                </a:solidFill>
              </a:rPr>
              <a:t>Asst. Professor, BME</a:t>
            </a:r>
            <a:endParaRPr lang="en-US" sz="2000" dirty="0">
              <a:solidFill>
                <a:srgbClr val="CCFFCC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5877" y="5926667"/>
            <a:ext cx="912812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649008" y="1856937"/>
            <a:ext cx="3661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Control of Single Brain Regions to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Control of Brain Networks…</a:t>
            </a:r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0" y="1639360"/>
            <a:ext cx="9144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Screen shot 2012-09-08 at 5.15.2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7" y="2723397"/>
            <a:ext cx="9144000" cy="2971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creen shot 2012-09-09 at 10.01.1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1" y="495299"/>
            <a:ext cx="8636000" cy="62925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91733" y="33634"/>
            <a:ext cx="634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Brain-Computer Interface &amp; </a:t>
            </a:r>
            <a:r>
              <a:rPr lang="en-US" sz="2400" dirty="0" err="1" smtClean="0">
                <a:solidFill>
                  <a:srgbClr val="FFFFFF"/>
                </a:solidFill>
              </a:rPr>
              <a:t>Neuroprosthetics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LSPatientFinal.m4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94787"/>
            <a:ext cx="9144000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75467" y="15400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BCI for communication in paralysis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inalCordInjuryFinal.m4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577333"/>
            <a:ext cx="9141177" cy="518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4798" y="0"/>
            <a:ext cx="602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BCI for Movement Restoration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6172845" y="46114"/>
            <a:ext cx="2895429" cy="6803106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 descr="EE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33" y="1003846"/>
            <a:ext cx="1416950" cy="1608052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 descr="fM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920" y="892553"/>
            <a:ext cx="1923419" cy="150806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10" descr="ME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35" y="2765786"/>
            <a:ext cx="1738684" cy="1458382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1" descr="P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456" y="3170061"/>
            <a:ext cx="1936503" cy="1375832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3" name="Picture 12" descr="fni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1315" y="5222540"/>
            <a:ext cx="2435226" cy="143019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4" name="Picture 13" descr="Screen shot 2012-09-08 at 1.49.44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92" y="4692980"/>
            <a:ext cx="1852082" cy="118533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5" name="Picture 14" descr="Screen shot 2012-09-08 at 1.55.18 P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9206" y="5538679"/>
            <a:ext cx="2178050" cy="131932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6" name="TextBox 15"/>
          <p:cNvSpPr txBox="1"/>
          <p:nvPr/>
        </p:nvSpPr>
        <p:spPr>
          <a:xfrm>
            <a:off x="3627256" y="1988692"/>
            <a:ext cx="2545589" cy="83099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Functional Brain 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Imaging Methods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1818" y="757624"/>
            <a:ext cx="2469897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Electroencephalogray</a:t>
            </a:r>
            <a:r>
              <a:rPr lang="en-US" sz="1400" dirty="0" smtClean="0">
                <a:solidFill>
                  <a:srgbClr val="FFFFFF"/>
                </a:solidFill>
              </a:rPr>
              <a:t> (EEG)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410" y="2458009"/>
            <a:ext cx="2739464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Magnetonencephalogray</a:t>
            </a:r>
            <a:r>
              <a:rPr lang="en-US" sz="1400" dirty="0" smtClean="0">
                <a:solidFill>
                  <a:srgbClr val="FFFFFF"/>
                </a:solidFill>
              </a:rPr>
              <a:t> (MEG)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228" y="4410964"/>
            <a:ext cx="2479540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Electrocorticography</a:t>
            </a:r>
            <a:r>
              <a:rPr lang="en-US" sz="1400" dirty="0" smtClean="0">
                <a:solidFill>
                  <a:srgbClr val="FFFFFF"/>
                </a:solidFill>
              </a:rPr>
              <a:t> (</a:t>
            </a:r>
            <a:r>
              <a:rPr lang="en-US" sz="1400" dirty="0" err="1" smtClean="0">
                <a:solidFill>
                  <a:srgbClr val="FFFFFF"/>
                </a:solidFill>
              </a:rPr>
              <a:t>ECoG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6281" y="5333832"/>
            <a:ext cx="201097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Implantable Electrodes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72663" y="4699320"/>
            <a:ext cx="1870800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Near Infrared 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Spectroscopy (NIRS)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60920" y="411928"/>
            <a:ext cx="1871326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Magnetic Resonance 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Imaging (</a:t>
            </a:r>
            <a:r>
              <a:rPr lang="en-US" sz="1400" dirty="0" err="1" smtClean="0">
                <a:solidFill>
                  <a:srgbClr val="FFFFFF"/>
                </a:solidFill>
              </a:rPr>
              <a:t>fMRI</a:t>
            </a:r>
            <a:r>
              <a:rPr lang="en-US" sz="1400" dirty="0" smtClean="0">
                <a:solidFill>
                  <a:srgbClr val="FFFFFF"/>
                </a:solidFill>
              </a:rPr>
              <a:t>)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93076" y="2646841"/>
            <a:ext cx="1691263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Positron Emission 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Tomography (PET)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28" name="Picture 27" descr="Screen shot 2012-09-08 at 1.51.48 P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3061" y="3240835"/>
            <a:ext cx="1717374" cy="184903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cxnSp>
        <p:nvCxnSpPr>
          <p:cNvPr id="30" name="Straight Arrow Connector 29"/>
          <p:cNvCxnSpPr/>
          <p:nvPr/>
        </p:nvCxnSpPr>
        <p:spPr>
          <a:xfrm rot="10800000">
            <a:off x="2847875" y="2511911"/>
            <a:ext cx="1145186" cy="715078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677466" y="4098112"/>
            <a:ext cx="1326478" cy="33621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5604356" y="2324347"/>
            <a:ext cx="1022568" cy="810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10435" y="4097623"/>
            <a:ext cx="1050485" cy="341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710436" y="5089874"/>
            <a:ext cx="689058" cy="503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V="1">
            <a:off x="2847875" y="4718741"/>
            <a:ext cx="1145187" cy="56690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6352" y="130779"/>
            <a:ext cx="2545288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Neuroelectric</a:t>
            </a:r>
            <a:r>
              <a:rPr lang="en-US" dirty="0" smtClean="0"/>
              <a:t>/magnetic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172845" y="33866"/>
            <a:ext cx="2711988" cy="369332"/>
          </a:xfrm>
          <a:prstGeom prst="rect">
            <a:avLst/>
          </a:prstGeom>
          <a:solidFill>
            <a:srgbClr val="8EB4E3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Hemodynamic/metabolic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4785916" y="4165354"/>
            <a:ext cx="1849039" cy="1588"/>
          </a:xfrm>
          <a:prstGeom prst="line">
            <a:avLst/>
          </a:prstGeom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de-DE" sz="3200" dirty="0" smtClean="0">
                <a:solidFill>
                  <a:schemeClr val="bg1"/>
                </a:solidFill>
              </a:rPr>
              <a:t>BCI and Neurofeedback </a:t>
            </a:r>
            <a:r>
              <a:rPr lang="de-DE" sz="3200" dirty="0" err="1" smtClean="0">
                <a:solidFill>
                  <a:schemeClr val="bg1"/>
                </a:solidFill>
              </a:rPr>
              <a:t>systems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are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based</a:t>
            </a:r>
            <a:r>
              <a:rPr lang="de-DE" sz="3200" dirty="0" smtClean="0">
                <a:solidFill>
                  <a:schemeClr val="bg1"/>
                </a:solidFill>
              </a:rPr>
              <a:t> on </a:t>
            </a:r>
            <a:br>
              <a:rPr lang="de-DE" sz="3200" dirty="0" smtClean="0">
                <a:solidFill>
                  <a:schemeClr val="bg1"/>
                </a:solidFill>
              </a:rPr>
            </a:br>
            <a:r>
              <a:rPr lang="de-DE" sz="3200" dirty="0" err="1" smtClean="0">
                <a:solidFill>
                  <a:schemeClr val="bg1"/>
                </a:solidFill>
              </a:rPr>
              <a:t>the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theory</a:t>
            </a:r>
            <a:r>
              <a:rPr lang="de-DE" sz="3200" dirty="0" smtClean="0">
                <a:solidFill>
                  <a:schemeClr val="bg1"/>
                </a:solidFill>
              </a:rPr>
              <a:t> of </a:t>
            </a:r>
            <a:r>
              <a:rPr lang="de-DE" sz="3200" dirty="0" err="1" smtClean="0">
                <a:solidFill>
                  <a:schemeClr val="bg1"/>
                </a:solidFill>
              </a:rPr>
              <a:t>operant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learning</a:t>
            </a:r>
            <a:endParaRPr lang="de-DE" sz="3200" dirty="0" smtClean="0">
              <a:solidFill>
                <a:schemeClr val="bg1"/>
              </a:solidFill>
            </a:endParaRPr>
          </a:p>
        </p:txBody>
      </p:sp>
      <p:sp>
        <p:nvSpPr>
          <p:cNvPr id="19459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13466"/>
            <a:ext cx="41148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>
                <a:solidFill>
                  <a:schemeClr val="bg1"/>
                </a:solidFill>
              </a:rPr>
              <a:t>It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is</a:t>
            </a:r>
            <a:r>
              <a:rPr lang="de-DE" sz="2400" dirty="0">
                <a:solidFill>
                  <a:schemeClr val="bg1"/>
                </a:solidFill>
              </a:rPr>
              <a:t> a </a:t>
            </a:r>
            <a:r>
              <a:rPr lang="de-DE" sz="2400" dirty="0" err="1">
                <a:solidFill>
                  <a:schemeClr val="bg1"/>
                </a:solidFill>
              </a:rPr>
              <a:t>type</a:t>
            </a:r>
            <a:r>
              <a:rPr lang="de-DE" sz="2400" dirty="0">
                <a:solidFill>
                  <a:schemeClr val="bg1"/>
                </a:solidFill>
              </a:rPr>
              <a:t> of </a:t>
            </a:r>
            <a:r>
              <a:rPr lang="de-DE" sz="2400" dirty="0" err="1">
                <a:solidFill>
                  <a:schemeClr val="bg1"/>
                </a:solidFill>
              </a:rPr>
              <a:t>learning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through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which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behavior</a:t>
            </a:r>
            <a:r>
              <a:rPr lang="de-DE" sz="2400" dirty="0">
                <a:solidFill>
                  <a:schemeClr val="bg1"/>
                </a:solidFill>
              </a:rPr>
              <a:t> of an </a:t>
            </a:r>
            <a:r>
              <a:rPr lang="de-DE" sz="2400" dirty="0" err="1">
                <a:solidFill>
                  <a:schemeClr val="bg1"/>
                </a:solidFill>
              </a:rPr>
              <a:t>organism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is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changed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by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providing</a:t>
            </a:r>
            <a:r>
              <a:rPr lang="de-DE" sz="2400" dirty="0">
                <a:solidFill>
                  <a:schemeClr val="bg1"/>
                </a:solidFill>
              </a:rPr>
              <a:t> a </a:t>
            </a:r>
            <a:r>
              <a:rPr lang="de-DE" sz="2400" dirty="0" err="1">
                <a:solidFill>
                  <a:schemeClr val="bg1"/>
                </a:solidFill>
              </a:rPr>
              <a:t>reforcement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after</a:t>
            </a:r>
            <a:r>
              <a:rPr lang="de-DE" sz="2400" dirty="0">
                <a:solidFill>
                  <a:schemeClr val="bg1"/>
                </a:solidFill>
              </a:rPr>
              <a:t> a </a:t>
            </a:r>
            <a:r>
              <a:rPr lang="de-DE" sz="2400" dirty="0" err="1">
                <a:solidFill>
                  <a:schemeClr val="bg1"/>
                </a:solidFill>
              </a:rPr>
              <a:t>behavioral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response</a:t>
            </a:r>
            <a:r>
              <a:rPr lang="de-DE" sz="2400" dirty="0">
                <a:solidFill>
                  <a:schemeClr val="bg1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dirty="0" err="1">
                <a:solidFill>
                  <a:schemeClr val="bg1"/>
                </a:solidFill>
              </a:rPr>
              <a:t>The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same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principle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is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applied</a:t>
            </a:r>
            <a:r>
              <a:rPr lang="de-DE" sz="2400" dirty="0">
                <a:solidFill>
                  <a:schemeClr val="bg1"/>
                </a:solidFill>
              </a:rPr>
              <a:t> in </a:t>
            </a:r>
            <a:r>
              <a:rPr lang="de-DE" sz="2400" dirty="0" err="1">
                <a:solidFill>
                  <a:schemeClr val="bg1"/>
                </a:solidFill>
              </a:rPr>
              <a:t>training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people</a:t>
            </a:r>
            <a:r>
              <a:rPr lang="de-DE" sz="2400" dirty="0">
                <a:solidFill>
                  <a:schemeClr val="bg1"/>
                </a:solidFill>
              </a:rPr>
              <a:t> to </a:t>
            </a:r>
            <a:r>
              <a:rPr lang="de-DE" sz="2400" dirty="0" err="1">
                <a:solidFill>
                  <a:schemeClr val="bg1"/>
                </a:solidFill>
              </a:rPr>
              <a:t>self-regulate</a:t>
            </a:r>
            <a:r>
              <a:rPr lang="de-DE" sz="2400" dirty="0">
                <a:solidFill>
                  <a:schemeClr val="bg1"/>
                </a:solidFill>
              </a:rPr>
              <a:t> a </a:t>
            </a:r>
            <a:r>
              <a:rPr lang="de-DE" sz="2400" dirty="0" err="1">
                <a:solidFill>
                  <a:schemeClr val="bg1"/>
                </a:solidFill>
              </a:rPr>
              <a:t>specific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brain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signal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with</a:t>
            </a:r>
            <a:r>
              <a:rPr lang="de-DE" sz="2400" dirty="0">
                <a:solidFill>
                  <a:schemeClr val="bg1"/>
                </a:solidFill>
              </a:rPr>
              <a:t> a BCI system.</a:t>
            </a:r>
          </a:p>
        </p:txBody>
      </p:sp>
      <p:pic>
        <p:nvPicPr>
          <p:cNvPr id="19460" name="Picture 6" descr="operant">
            <a:hlinkClick r:id="rId2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390990" y="4487333"/>
            <a:ext cx="3067210" cy="1845733"/>
          </a:xfrm>
        </p:spPr>
      </p:pic>
      <p:grpSp>
        <p:nvGrpSpPr>
          <p:cNvPr id="19461" name="Group 14"/>
          <p:cNvGrpSpPr>
            <a:grpSpLocks/>
          </p:cNvGrpSpPr>
          <p:nvPr/>
        </p:nvGrpSpPr>
        <p:grpSpPr bwMode="auto">
          <a:xfrm>
            <a:off x="5588060" y="1219200"/>
            <a:ext cx="2057400" cy="3019425"/>
            <a:chOff x="3456" y="816"/>
            <a:chExt cx="2112" cy="3376"/>
          </a:xfrm>
        </p:grpSpPr>
        <p:pic>
          <p:nvPicPr>
            <p:cNvPr id="19462" name="Picture 15" descr="SkinnerLab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0" y="816"/>
              <a:ext cx="1829" cy="2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 Box 16"/>
            <p:cNvSpPr txBox="1">
              <a:spLocks noChangeArrowheads="1"/>
            </p:cNvSpPr>
            <p:nvPr/>
          </p:nvSpPr>
          <p:spPr bwMode="auto">
            <a:xfrm>
              <a:off x="3456" y="3408"/>
              <a:ext cx="2112" cy="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sz="2000">
                  <a:solidFill>
                    <a:schemeClr val="bg1"/>
                  </a:solidFill>
                </a:rPr>
                <a:t>B. F. Skinner (1904-1990)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creen Recording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pic>
        <p:nvPicPr>
          <p:cNvPr id="6" name="Audio Recording.mo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4018491" y="0"/>
            <a:ext cx="798512" cy="79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6" descr="bra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14949">
            <a:off x="685800" y="3313113"/>
            <a:ext cx="1362075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7" descr="computer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2779713"/>
            <a:ext cx="13620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8" descr="laptop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5065713"/>
            <a:ext cx="1792288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9" descr="projection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3084513"/>
            <a:ext cx="1617663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0" descr="thermomet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0" y="3236913"/>
            <a:ext cx="1066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164161">
            <a:off x="4114800" y="5370513"/>
            <a:ext cx="6254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62"/>
          <p:cNvSpPr txBox="1">
            <a:spLocks noChangeArrowheads="1"/>
          </p:cNvSpPr>
          <p:nvPr/>
        </p:nvSpPr>
        <p:spPr bwMode="auto">
          <a:xfrm>
            <a:off x="3200400" y="609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u="sng">
                <a:solidFill>
                  <a:srgbClr val="FFFFFF"/>
                </a:solidFill>
              </a:rPr>
              <a:t>Signal Acquisition</a:t>
            </a:r>
            <a:endParaRPr lang="en-US" sz="1400" u="sng">
              <a:solidFill>
                <a:srgbClr val="FFFFFF"/>
              </a:solidFill>
            </a:endParaRPr>
          </a:p>
          <a:p>
            <a:endParaRPr lang="en-US" sz="1000" u="sng">
              <a:solidFill>
                <a:srgbClr val="FFFFFF"/>
              </a:solidFill>
            </a:endParaRPr>
          </a:p>
        </p:txBody>
      </p:sp>
      <p:sp>
        <p:nvSpPr>
          <p:cNvPr id="21513" name="AutoShape 63"/>
          <p:cNvSpPr>
            <a:spLocks noChangeArrowheads="1"/>
          </p:cNvSpPr>
          <p:nvPr/>
        </p:nvSpPr>
        <p:spPr bwMode="auto">
          <a:xfrm rot="-5758629">
            <a:off x="2281238" y="2935288"/>
            <a:ext cx="838200" cy="1600200"/>
          </a:xfrm>
          <a:prstGeom prst="triangle">
            <a:avLst>
              <a:gd name="adj" fmla="val 50000"/>
            </a:avLst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de-DE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1514" name="Line 64"/>
          <p:cNvSpPr>
            <a:spLocks noChangeShapeType="1"/>
          </p:cNvSpPr>
          <p:nvPr/>
        </p:nvSpPr>
        <p:spPr bwMode="auto">
          <a:xfrm>
            <a:off x="5181600" y="1828800"/>
            <a:ext cx="1143000" cy="95091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515" name="Line 65"/>
          <p:cNvSpPr>
            <a:spLocks noChangeShapeType="1"/>
          </p:cNvSpPr>
          <p:nvPr/>
        </p:nvSpPr>
        <p:spPr bwMode="auto">
          <a:xfrm flipH="1">
            <a:off x="5715000" y="4800600"/>
            <a:ext cx="1219200" cy="79851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516" name="Line 66"/>
          <p:cNvSpPr>
            <a:spLocks noChangeShapeType="1"/>
          </p:cNvSpPr>
          <p:nvPr/>
        </p:nvSpPr>
        <p:spPr bwMode="auto">
          <a:xfrm flipH="1" flipV="1">
            <a:off x="4343400" y="4684713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517" name="Line 67"/>
          <p:cNvSpPr>
            <a:spLocks noChangeShapeType="1"/>
          </p:cNvSpPr>
          <p:nvPr/>
        </p:nvSpPr>
        <p:spPr bwMode="auto">
          <a:xfrm flipV="1">
            <a:off x="2133600" y="2246313"/>
            <a:ext cx="5334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518" name="Text Box 68"/>
          <p:cNvSpPr txBox="1">
            <a:spLocks noChangeArrowheads="1"/>
          </p:cNvSpPr>
          <p:nvPr/>
        </p:nvSpPr>
        <p:spPr bwMode="auto">
          <a:xfrm>
            <a:off x="6324600" y="2474913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u="sng">
                <a:solidFill>
                  <a:srgbClr val="FFFFFF"/>
                </a:solidFill>
              </a:rPr>
              <a:t>Signal Analysis</a:t>
            </a:r>
            <a:endParaRPr lang="en-US" sz="1400" u="sng">
              <a:solidFill>
                <a:srgbClr val="FFFFFF"/>
              </a:solidFill>
            </a:endParaRPr>
          </a:p>
        </p:txBody>
      </p:sp>
      <p:sp>
        <p:nvSpPr>
          <p:cNvPr id="21519" name="Line 69"/>
          <p:cNvSpPr>
            <a:spLocks noChangeShapeType="1"/>
          </p:cNvSpPr>
          <p:nvPr/>
        </p:nvSpPr>
        <p:spPr bwMode="auto">
          <a:xfrm flipH="1">
            <a:off x="2590800" y="3694113"/>
            <a:ext cx="533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520" name="Text Box 70"/>
          <p:cNvSpPr txBox="1">
            <a:spLocks noChangeArrowheads="1"/>
          </p:cNvSpPr>
          <p:nvPr/>
        </p:nvSpPr>
        <p:spPr bwMode="auto">
          <a:xfrm>
            <a:off x="5231606" y="5997587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u="sng" dirty="0">
                <a:solidFill>
                  <a:srgbClr val="FFFFFF"/>
                </a:solidFill>
              </a:rPr>
              <a:t>BCI Program</a:t>
            </a:r>
          </a:p>
        </p:txBody>
      </p:sp>
      <p:sp>
        <p:nvSpPr>
          <p:cNvPr id="21521" name="Text Box 71"/>
          <p:cNvSpPr txBox="1">
            <a:spLocks noChangeArrowheads="1"/>
          </p:cNvSpPr>
          <p:nvPr/>
        </p:nvSpPr>
        <p:spPr bwMode="auto">
          <a:xfrm>
            <a:off x="3429000" y="2819400"/>
            <a:ext cx="1905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u="sng">
                <a:solidFill>
                  <a:srgbClr val="FFFFFF"/>
                </a:solidFill>
              </a:rPr>
              <a:t>Signal Feedback</a:t>
            </a:r>
          </a:p>
          <a:p>
            <a:pPr>
              <a:buFontTx/>
              <a:buChar char="•"/>
            </a:pPr>
            <a:endParaRPr lang="en-US" sz="1000" b="1" u="sng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endParaRPr lang="en-US" sz="1000" b="1" u="sng">
              <a:solidFill>
                <a:srgbClr val="FFFFFF"/>
              </a:solidFill>
            </a:endParaRPr>
          </a:p>
        </p:txBody>
      </p:sp>
      <p:sp>
        <p:nvSpPr>
          <p:cNvPr id="21522" name="Text Box 72"/>
          <p:cNvSpPr txBox="1">
            <a:spLocks noChangeArrowheads="1"/>
          </p:cNvSpPr>
          <p:nvPr/>
        </p:nvSpPr>
        <p:spPr bwMode="auto">
          <a:xfrm>
            <a:off x="609600" y="5065713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u="sng">
                <a:solidFill>
                  <a:srgbClr val="FFFFFF"/>
                </a:solidFill>
              </a:rPr>
              <a:t>Participant</a:t>
            </a:r>
            <a:endParaRPr lang="en-US" sz="1000" u="sng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endParaRPr lang="en-US" sz="1000" u="sng">
              <a:solidFill>
                <a:srgbClr val="FFFFFF"/>
              </a:solidFill>
            </a:endParaRPr>
          </a:p>
        </p:txBody>
      </p:sp>
      <p:pic>
        <p:nvPicPr>
          <p:cNvPr id="21523" name="Picture 73" descr="3T-MRI-scanner-400x40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76600" y="874713"/>
            <a:ext cx="1538288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4" name="Text Box 76"/>
          <p:cNvSpPr txBox="1">
            <a:spLocks noChangeArrowheads="1"/>
          </p:cNvSpPr>
          <p:nvPr/>
        </p:nvSpPr>
        <p:spPr bwMode="auto">
          <a:xfrm>
            <a:off x="993341" y="0"/>
            <a:ext cx="72438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FF"/>
                </a:solidFill>
                <a:latin typeface="Calibri" charset="0"/>
              </a:rPr>
              <a:t>fMRI</a:t>
            </a:r>
            <a:r>
              <a:rPr lang="en-US" sz="4000" dirty="0" smtClean="0">
                <a:solidFill>
                  <a:srgbClr val="FFFFFF"/>
                </a:solidFill>
                <a:latin typeface="Calibri" charset="0"/>
              </a:rPr>
              <a:t> Brain-Computer Interface</a:t>
            </a:r>
            <a:endParaRPr lang="en-US" sz="40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1525" name="Text Box 77"/>
          <p:cNvSpPr txBox="1">
            <a:spLocks noChangeArrowheads="1"/>
          </p:cNvSpPr>
          <p:nvPr/>
        </p:nvSpPr>
        <p:spPr bwMode="auto">
          <a:xfrm>
            <a:off x="5867400" y="1981200"/>
            <a:ext cx="1117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</a:rPr>
              <a:t>raw images</a:t>
            </a:r>
          </a:p>
        </p:txBody>
      </p:sp>
      <p:sp>
        <p:nvSpPr>
          <p:cNvPr id="21526" name="Text Box 78"/>
          <p:cNvSpPr txBox="1">
            <a:spLocks noChangeArrowheads="1"/>
          </p:cNvSpPr>
          <p:nvPr/>
        </p:nvSpPr>
        <p:spPr bwMode="auto">
          <a:xfrm>
            <a:off x="6477000" y="4953000"/>
            <a:ext cx="130686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</a:rPr>
              <a:t>preprocessed</a:t>
            </a:r>
          </a:p>
          <a:p>
            <a:r>
              <a:rPr lang="en-US" sz="1600">
                <a:solidFill>
                  <a:srgbClr val="FFFFFF"/>
                </a:solidFill>
                <a:latin typeface="Calibri" charset="0"/>
              </a:rPr>
              <a:t>brain activity</a:t>
            </a:r>
          </a:p>
        </p:txBody>
      </p:sp>
      <p:sp>
        <p:nvSpPr>
          <p:cNvPr id="21528" name="Text Box 80"/>
          <p:cNvSpPr txBox="1">
            <a:spLocks noChangeArrowheads="1"/>
          </p:cNvSpPr>
          <p:nvPr/>
        </p:nvSpPr>
        <p:spPr bwMode="auto">
          <a:xfrm>
            <a:off x="5013325" y="1128713"/>
            <a:ext cx="27159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</a:rPr>
              <a:t>Custom-built scanner program</a:t>
            </a:r>
          </a:p>
        </p:txBody>
      </p:sp>
      <p:sp>
        <p:nvSpPr>
          <p:cNvPr id="21529" name="TextBox 24"/>
          <p:cNvSpPr txBox="1">
            <a:spLocks noChangeArrowheads="1"/>
          </p:cNvSpPr>
          <p:nvPr/>
        </p:nvSpPr>
        <p:spPr bwMode="auto">
          <a:xfrm>
            <a:off x="5334000" y="6418263"/>
            <a:ext cx="34575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Calibri" charset="0"/>
              </a:rPr>
              <a:t>Sitaram et al 2008, </a:t>
            </a:r>
            <a:r>
              <a:rPr lang="en-US" sz="1400" dirty="0" smtClean="0">
                <a:solidFill>
                  <a:srgbClr val="FFFFFF"/>
                </a:solidFill>
                <a:latin typeface="Calibri" charset="0"/>
              </a:rPr>
              <a:t>2010; Caria, Sitaram 2011</a:t>
            </a:r>
            <a:endParaRPr lang="en-US" sz="1400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1750"/>
            <a:ext cx="7772400" cy="701675"/>
          </a:xfrm>
        </p:spPr>
        <p:txBody>
          <a:bodyPr>
            <a:spAutoFit/>
          </a:bodyPr>
          <a:lstStyle/>
          <a:p>
            <a:pPr eaLnBrk="1" hangingPunct="1"/>
            <a:r>
              <a:rPr lang="en-US" sz="4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fMRI Setup</a:t>
            </a:r>
            <a:endParaRPr lang="en-CA" sz="4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9144000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546600" y="5924550"/>
            <a:ext cx="16367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95300" indent="-495300"/>
            <a:r>
              <a:rPr lang="en-US" sz="1200" dirty="0">
                <a:solidFill>
                  <a:schemeClr val="bg1"/>
                </a:solidFill>
                <a:latin typeface="Futura Lt BT" pitchFamily="34" charset="0"/>
                <a:ea typeface="Arial" charset="0"/>
                <a:cs typeface="Arial" charset="0"/>
              </a:rPr>
              <a:t>Source: Jody </a:t>
            </a:r>
            <a:r>
              <a:rPr lang="en-US" sz="1200" dirty="0" err="1">
                <a:solidFill>
                  <a:schemeClr val="bg1"/>
                </a:solidFill>
                <a:latin typeface="Futura Lt BT" pitchFamily="34" charset="0"/>
                <a:ea typeface="Arial" charset="0"/>
                <a:cs typeface="Arial" charset="0"/>
              </a:rPr>
              <a:t>Culham</a:t>
            </a:r>
            <a:endParaRPr lang="en-US" sz="1200" dirty="0">
              <a:solidFill>
                <a:schemeClr val="bg1"/>
              </a:solidFill>
              <a:latin typeface="Futura Lt BT" pitchFamily="34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it-IT" sz="3600" b="1">
                <a:solidFill>
                  <a:srgbClr val="FFFFFF"/>
                </a:solidFill>
              </a:rPr>
              <a:t>fMRI-BCI: Real-time Signal Analysis</a:t>
            </a:r>
          </a:p>
        </p:txBody>
      </p:sp>
      <p:pic>
        <p:nvPicPr>
          <p:cNvPr id="5" name="Content Placeholder 4" descr="Screen shot 2012-09-08 at 3.55.53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41773" r="-41773"/>
          <a:stretch>
            <a:fillRect/>
          </a:stretch>
        </p:blipFill>
        <p:spPr>
          <a:xfrm>
            <a:off x="-1202267" y="1295400"/>
            <a:ext cx="8229600" cy="4525963"/>
          </a:xfrm>
        </p:spPr>
      </p:pic>
      <p:pic>
        <p:nvPicPr>
          <p:cNvPr id="6" name="Picture 5" descr="Screen shot 2012-09-08 at 3.56.0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992" y="1266530"/>
            <a:ext cx="3418416" cy="45548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SINGLE REGION OF INTEREST CONTROL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OF:</a:t>
            </a:r>
            <a:endParaRPr lang="en-US" dirty="0"/>
          </a:p>
        </p:txBody>
      </p:sp>
      <p:pic>
        <p:nvPicPr>
          <p:cNvPr id="6" name="Picture 5" descr="b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467" y="1629835"/>
            <a:ext cx="3082925" cy="23121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592808" y="2328334"/>
            <a:ext cx="267992" cy="3217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77825"/>
            <a:ext cx="7772400" cy="1470025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FFFFFF"/>
                </a:solidFill>
              </a:rPr>
              <a:t>Regulation of Ventral Premotor Cortex in Stroke Patients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FF"/>
                </a:solidFill>
              </a:rPr>
              <a:t>Sitaram et al. (2011)</a:t>
            </a:r>
            <a:endParaRPr lang="en-GB" sz="240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GB" sz="2400" smtClean="0">
                <a:solidFill>
                  <a:srgbClr val="FFFFFF"/>
                </a:solidFill>
              </a:rPr>
              <a:t>Journal of Neurorehabilitation and Neural Repair.</a:t>
            </a:r>
          </a:p>
        </p:txBody>
      </p:sp>
      <p:pic>
        <p:nvPicPr>
          <p:cNvPr id="4" name="Picture 3" descr="Screen shot 2012-09-08 at 6.42.5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00" y="3136476"/>
            <a:ext cx="5401733" cy="3446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3378200" y="6143625"/>
            <a:ext cx="2311400" cy="347663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FFFFFF"/>
                </a:solidFill>
                <a:latin typeface="Calibri" charset="0"/>
              </a:rPr>
              <a:t>Sitaram et al. 2011</a:t>
            </a:r>
            <a:endParaRPr lang="en-GB" sz="200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508" y="303424"/>
            <a:ext cx="8726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Ventral </a:t>
            </a:r>
            <a:r>
              <a:rPr lang="en-US" sz="2800" dirty="0" err="1" smtClean="0">
                <a:solidFill>
                  <a:srgbClr val="FFFFFF"/>
                </a:solidFill>
              </a:rPr>
              <a:t>Premotor</a:t>
            </a:r>
            <a:r>
              <a:rPr lang="en-US" sz="2800" dirty="0" smtClean="0">
                <a:solidFill>
                  <a:srgbClr val="FFFFFF"/>
                </a:solidFill>
              </a:rPr>
              <a:t> Cortex and Facilitation of Movement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8" name="Picture 7" descr="Screen shot 2012-09-08 at 6.57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7129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49113" y="2929467"/>
            <a:ext cx="22106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When M1 is </a:t>
            </a:r>
            <a:r>
              <a:rPr lang="en-US" sz="1400" dirty="0" err="1" smtClean="0">
                <a:solidFill>
                  <a:srgbClr val="FFFFFF"/>
                </a:solidFill>
              </a:rPr>
              <a:t>legioned</a:t>
            </a:r>
            <a:r>
              <a:rPr lang="en-US" sz="1400" dirty="0" smtClean="0">
                <a:solidFill>
                  <a:srgbClr val="FFFFFF"/>
                </a:solidFill>
              </a:rPr>
              <a:t> due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to stroke, limb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movement is affected.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644" y="5404961"/>
            <a:ext cx="14599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Activation of </a:t>
            </a:r>
            <a:r>
              <a:rPr lang="en-US" sz="1400" dirty="0" err="1" smtClean="0">
                <a:solidFill>
                  <a:srgbClr val="FFFFFF"/>
                </a:solidFill>
              </a:rPr>
              <a:t>PMv</a:t>
            </a:r>
            <a:r>
              <a:rPr lang="en-US" sz="1400" dirty="0" smtClean="0">
                <a:solidFill>
                  <a:srgbClr val="FFFFFF"/>
                </a:solidFill>
              </a:rPr>
              <a:t> facilitates M1 output and motor function.</a:t>
            </a:r>
          </a:p>
        </p:txBody>
      </p:sp>
      <p:cxnSp>
        <p:nvCxnSpPr>
          <p:cNvPr id="20" name="Curved Connector 19"/>
          <p:cNvCxnSpPr/>
          <p:nvPr/>
        </p:nvCxnSpPr>
        <p:spPr>
          <a:xfrm rot="5400000" flipH="1" flipV="1">
            <a:off x="5249451" y="3842959"/>
            <a:ext cx="1609462" cy="730749"/>
          </a:xfrm>
          <a:prstGeom prst="curvedConnector3">
            <a:avLst>
              <a:gd name="adj1" fmla="val 50000"/>
            </a:avLst>
          </a:prstGeom>
          <a:ln w="635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245774" y="4096434"/>
            <a:ext cx="211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PMv</a:t>
            </a:r>
            <a:r>
              <a:rPr lang="en-US" sz="1400" dirty="0" smtClean="0">
                <a:solidFill>
                  <a:srgbClr val="FFFFFF"/>
                </a:solidFill>
              </a:rPr>
              <a:t> and M1 are 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anatomically connected.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4" descr="mov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100667"/>
            <a:ext cx="54864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1600200" y="3531063"/>
          <a:ext cx="5543550" cy="1844675"/>
        </p:xfrm>
        <a:graphic>
          <a:graphicData uri="http://schemas.openxmlformats.org/presentationml/2006/ole">
            <p:oleObj spid="_x0000_s54274" name="Bitmap" r:id="rId4" imgW="4123810" imgH="1390844" progId="">
              <p:embed/>
            </p:oleObj>
          </a:graphicData>
        </a:graphic>
      </p:graphicFrame>
      <p:sp>
        <p:nvSpPr>
          <p:cNvPr id="54280" name="Rectangle 31"/>
          <p:cNvSpPr>
            <a:spLocks noChangeArrowheads="1"/>
          </p:cNvSpPr>
          <p:nvPr/>
        </p:nvSpPr>
        <p:spPr bwMode="auto">
          <a:xfrm>
            <a:off x="5520531" y="6211888"/>
            <a:ext cx="3246438" cy="450850"/>
          </a:xfrm>
          <a:prstGeom prst="rect">
            <a:avLst/>
          </a:prstGeom>
          <a:solidFill>
            <a:srgbClr val="A6A6A6">
              <a:alpha val="5294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rgbClr val="FFFFFF"/>
                </a:solidFill>
                <a:latin typeface="Calibri" charset="0"/>
              </a:rPr>
              <a:t>Sitaram et al. 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</a:rPr>
              <a:t>2012</a:t>
            </a:r>
            <a:endParaRPr lang="en-GB" sz="2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49867" y="269670"/>
            <a:ext cx="711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FF"/>
                </a:solidFill>
              </a:rPr>
              <a:t>fMRI</a:t>
            </a:r>
            <a:r>
              <a:rPr lang="en-US" sz="2800" dirty="0" smtClean="0">
                <a:solidFill>
                  <a:srgbClr val="FFFFFF"/>
                </a:solidFill>
              </a:rPr>
              <a:t>-BCI with BOLD feedback from </a:t>
            </a:r>
            <a:r>
              <a:rPr lang="en-US" sz="2800" dirty="0" err="1" smtClean="0">
                <a:solidFill>
                  <a:srgbClr val="FFFFFF"/>
                </a:solidFill>
              </a:rPr>
              <a:t>vPMC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91897" y="1693333"/>
            <a:ext cx="1788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Real-time video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feedback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02434" y="4030133"/>
            <a:ext cx="1493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Real-time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thermometer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feedback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6553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619" y="3582988"/>
            <a:ext cx="6629400" cy="327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6891338" y="6543675"/>
            <a:ext cx="2252662" cy="296863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latin typeface="Calibri" charset="0"/>
              </a:rPr>
              <a:t>Sitaram et al </a:t>
            </a:r>
            <a:r>
              <a:rPr lang="en-US" sz="1600" dirty="0" smtClean="0">
                <a:latin typeface="Calibri" charset="0"/>
              </a:rPr>
              <a:t>2012</a:t>
            </a:r>
            <a:endParaRPr lang="en-GB" sz="1600" dirty="0">
              <a:latin typeface="Calibri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1333" y="848267"/>
            <a:ext cx="26853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BOLD Signal in the </a:t>
            </a:r>
            <a:r>
              <a:rPr lang="en-US" dirty="0" err="1" smtClean="0"/>
              <a:t>PMv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09-08 at 6.50.5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11867"/>
            <a:ext cx="3810000" cy="355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 descr="Screen shot 2012-09-08 at 6.52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283" y="2294467"/>
            <a:ext cx="4217977" cy="307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229" y="489634"/>
            <a:ext cx="78941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Effect of self-regulation training 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tested by </a:t>
            </a:r>
            <a:r>
              <a:rPr lang="en-US" sz="3200" dirty="0" err="1" smtClean="0">
                <a:solidFill>
                  <a:srgbClr val="FFFFFF"/>
                </a:solidFill>
              </a:rPr>
              <a:t>Trascranial</a:t>
            </a:r>
            <a:r>
              <a:rPr lang="en-US" sz="3200" dirty="0" smtClean="0">
                <a:solidFill>
                  <a:srgbClr val="FFFFFF"/>
                </a:solidFill>
              </a:rPr>
              <a:t> Magnetic Stimulation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Correlation between Post-training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BOLD Increase in </a:t>
            </a:r>
            <a:r>
              <a:rPr lang="en-US" sz="4000" dirty="0" err="1" smtClean="0">
                <a:solidFill>
                  <a:schemeClr val="bg1"/>
                </a:solidFill>
              </a:rPr>
              <a:t>PMv</a:t>
            </a:r>
            <a:r>
              <a:rPr lang="en-US" sz="4000" dirty="0" smtClean="0">
                <a:solidFill>
                  <a:schemeClr val="bg1"/>
                </a:solidFill>
              </a:rPr>
              <a:t> and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err="1" smtClean="0">
                <a:solidFill>
                  <a:schemeClr val="bg1"/>
                </a:solidFill>
              </a:rPr>
              <a:t>Intracortical</a:t>
            </a:r>
            <a:r>
              <a:rPr lang="en-US" sz="4000" dirty="0" smtClean="0">
                <a:solidFill>
                  <a:schemeClr val="bg1"/>
                </a:solidFill>
              </a:rPr>
              <a:t> Inhibition (ICI)</a:t>
            </a:r>
          </a:p>
        </p:txBody>
      </p:sp>
      <p:pic>
        <p:nvPicPr>
          <p:cNvPr id="604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7175" y="1968500"/>
            <a:ext cx="6364288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6892925" y="6569869"/>
            <a:ext cx="2251075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bg1"/>
                </a:solidFill>
                <a:latin typeface="Calibri" charset="0"/>
              </a:rPr>
              <a:t>Sitaram et al </a:t>
            </a:r>
            <a:r>
              <a:rPr lang="en-US" sz="1600" dirty="0" smtClean="0">
                <a:solidFill>
                  <a:schemeClr val="bg1"/>
                </a:solidFill>
                <a:latin typeface="Calibri" charset="0"/>
              </a:rPr>
              <a:t>2012</a:t>
            </a:r>
            <a:endParaRPr lang="en-GB" sz="1600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pPr eaLnBrk="1" hangingPunct="1"/>
            <a:r>
              <a:rPr lang="de-DE" dirty="0" err="1" smtClean="0">
                <a:solidFill>
                  <a:srgbClr val="FFFFFF"/>
                </a:solidFill>
              </a:rPr>
              <a:t>Application</a:t>
            </a:r>
            <a:r>
              <a:rPr lang="de-DE" dirty="0" smtClean="0">
                <a:solidFill>
                  <a:srgbClr val="FFFFFF"/>
                </a:solidFill>
              </a:rPr>
              <a:t> of </a:t>
            </a:r>
            <a:r>
              <a:rPr lang="de-DE" dirty="0" err="1" smtClean="0">
                <a:solidFill>
                  <a:srgbClr val="FFFFFF"/>
                </a:solidFill>
              </a:rPr>
              <a:t>real-time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 err="1" smtClean="0">
                <a:solidFill>
                  <a:srgbClr val="FFFFFF"/>
                </a:solidFill>
              </a:rPr>
              <a:t>fMRI-BCI</a:t>
            </a:r>
            <a:r>
              <a:rPr lang="de-DE" dirty="0" smtClean="0">
                <a:solidFill>
                  <a:srgbClr val="FFFFFF"/>
                </a:solidFill>
              </a:rPr>
              <a:t/>
            </a:r>
            <a:br>
              <a:rPr lang="de-DE" dirty="0" smtClean="0">
                <a:solidFill>
                  <a:srgbClr val="FFFFFF"/>
                </a:solidFill>
              </a:rPr>
            </a:br>
            <a:r>
              <a:rPr lang="de-DE" dirty="0" smtClean="0">
                <a:solidFill>
                  <a:srgbClr val="FFFFFF"/>
                </a:solidFill>
              </a:rPr>
              <a:t>to </a:t>
            </a:r>
            <a:r>
              <a:rPr lang="de-DE" dirty="0" err="1" smtClean="0">
                <a:solidFill>
                  <a:srgbClr val="FFFFFF"/>
                </a:solidFill>
              </a:rPr>
              <a:t>Schizophrenia</a:t>
            </a:r>
            <a:r>
              <a:rPr lang="de-DE" dirty="0" smtClean="0">
                <a:solidFill>
                  <a:srgbClr val="FFFFFF"/>
                </a:solidFill>
              </a:rPr>
              <a:t> Research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10000"/>
            <a:ext cx="70866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dirty="0" smtClean="0">
                <a:solidFill>
                  <a:srgbClr val="FFFFFF"/>
                </a:solidFill>
              </a:rPr>
              <a:t>Article: Caria</a:t>
            </a:r>
            <a:r>
              <a:rPr lang="en-US" sz="1800" dirty="0" smtClean="0">
                <a:solidFill>
                  <a:srgbClr val="FFFFFF"/>
                </a:solidFill>
              </a:rPr>
              <a:t>, A, Sitaram, R. et al., </a:t>
            </a:r>
          </a:p>
          <a:p>
            <a:pPr eaLnBrk="1" hangingPunct="1">
              <a:defRPr/>
            </a:pPr>
            <a:r>
              <a:rPr lang="en-US" sz="1800" dirty="0" smtClean="0">
                <a:solidFill>
                  <a:srgbClr val="FFFFFF"/>
                </a:solidFill>
              </a:rPr>
              <a:t>(</a:t>
            </a:r>
            <a:r>
              <a:rPr lang="en-US" sz="1800" dirty="0" err="1" smtClean="0">
                <a:solidFill>
                  <a:srgbClr val="FFFFFF"/>
                </a:solidFill>
              </a:rPr>
              <a:t>Neuroimage</a:t>
            </a:r>
            <a:r>
              <a:rPr lang="en-US" sz="1800" dirty="0" smtClean="0">
                <a:solidFill>
                  <a:srgbClr val="FFFFFF"/>
                </a:solidFill>
              </a:rPr>
              <a:t> 2007; Biological Psychiatry 2010).</a:t>
            </a:r>
          </a:p>
          <a:p>
            <a:pPr eaLnBrk="1" hangingPunct="1">
              <a:defRPr/>
            </a:pPr>
            <a:endParaRPr lang="de-DE" sz="1800" dirty="0" smtClean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de-DE" sz="1800" dirty="0" err="1" smtClean="0">
                <a:solidFill>
                  <a:srgbClr val="FFFFFF"/>
                </a:solidFill>
              </a:rPr>
              <a:t>Article</a:t>
            </a:r>
            <a:r>
              <a:rPr lang="de-DE" sz="1800" dirty="0" smtClean="0">
                <a:solidFill>
                  <a:srgbClr val="FFFFFF"/>
                </a:solidFill>
              </a:rPr>
              <a:t>: Ruiz S, .., </a:t>
            </a:r>
            <a:r>
              <a:rPr lang="de-DE" sz="1800" dirty="0" err="1" smtClean="0">
                <a:solidFill>
                  <a:srgbClr val="FFFFFF"/>
                </a:solidFill>
              </a:rPr>
              <a:t>Sitaram</a:t>
            </a:r>
            <a:r>
              <a:rPr lang="de-DE" sz="1800" dirty="0" smtClean="0">
                <a:solidFill>
                  <a:srgbClr val="FFFFFF"/>
                </a:solidFill>
              </a:rPr>
              <a:t> R. </a:t>
            </a:r>
            <a:r>
              <a:rPr lang="de-DE" sz="1800" dirty="0" err="1" smtClean="0">
                <a:solidFill>
                  <a:srgbClr val="FFFFFF"/>
                </a:solidFill>
              </a:rPr>
              <a:t>Volitional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control</a:t>
            </a:r>
            <a:r>
              <a:rPr lang="de-DE" sz="1800" dirty="0" smtClean="0">
                <a:solidFill>
                  <a:srgbClr val="FFFFFF"/>
                </a:solidFill>
              </a:rPr>
              <a:t> of </a:t>
            </a:r>
            <a:r>
              <a:rPr lang="de-DE" sz="1800" dirty="0" err="1" smtClean="0">
                <a:solidFill>
                  <a:srgbClr val="FFFFFF"/>
                </a:solidFill>
              </a:rPr>
              <a:t>insula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enhances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emotion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recognition</a:t>
            </a:r>
            <a:r>
              <a:rPr lang="de-DE" sz="1800" dirty="0" smtClean="0">
                <a:solidFill>
                  <a:srgbClr val="FFFFFF"/>
                </a:solidFill>
              </a:rPr>
              <a:t> and </a:t>
            </a:r>
            <a:r>
              <a:rPr lang="de-DE" sz="1800" dirty="0" err="1" smtClean="0">
                <a:solidFill>
                  <a:srgbClr val="FFFFFF"/>
                </a:solidFill>
              </a:rPr>
              <a:t>effective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connectivity</a:t>
            </a:r>
            <a:r>
              <a:rPr lang="de-DE" sz="1800" dirty="0" smtClean="0">
                <a:solidFill>
                  <a:srgbClr val="FFFFFF"/>
                </a:solidFill>
              </a:rPr>
              <a:t>.</a:t>
            </a:r>
            <a:endParaRPr lang="de-DE" sz="1800" dirty="0" smtClean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de-DE" sz="1800" dirty="0" smtClean="0">
                <a:solidFill>
                  <a:srgbClr val="FFFFFF"/>
                </a:solidFill>
              </a:rPr>
              <a:t>Journal of Human </a:t>
            </a:r>
            <a:r>
              <a:rPr lang="de-DE" sz="1800" dirty="0" err="1" smtClean="0">
                <a:solidFill>
                  <a:srgbClr val="FFFFFF"/>
                </a:solidFill>
              </a:rPr>
              <a:t>Brain</a:t>
            </a:r>
            <a:r>
              <a:rPr lang="de-DE" sz="1800" dirty="0" smtClean="0">
                <a:solidFill>
                  <a:srgbClr val="FFFFFF"/>
                </a:solidFill>
              </a:rPr>
              <a:t> </a:t>
            </a:r>
            <a:r>
              <a:rPr lang="de-DE" sz="1800" dirty="0" err="1" smtClean="0">
                <a:solidFill>
                  <a:srgbClr val="FFFFFF"/>
                </a:solidFill>
              </a:rPr>
              <a:t>Mapping</a:t>
            </a:r>
            <a:r>
              <a:rPr lang="de-DE" sz="1800" dirty="0" smtClean="0">
                <a:solidFill>
                  <a:srgbClr val="FFFFFF"/>
                </a:solidFill>
              </a:rPr>
              <a:t> (2011)</a:t>
            </a:r>
            <a:endParaRPr lang="de-DE" sz="18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Schizophrenia</a:t>
            </a:r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905000"/>
            <a:ext cx="568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457200" y="2209800"/>
            <a:ext cx="2590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Mental disorder characterized by disintegration of thinking and emotional responsiveness.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3733800" y="6172200"/>
            <a:ext cx="334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Embroidery by a schizophrenic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s-CL" sz="3600" b="1" dirty="0">
                <a:solidFill>
                  <a:srgbClr val="FFFFFF"/>
                </a:solidFill>
              </a:rPr>
              <a:t>Schizophrenia</a:t>
            </a:r>
            <a:endParaRPr lang="es-ES_tradnl" sz="3600" b="1" dirty="0">
              <a:solidFill>
                <a:srgbClr val="FFFFFF"/>
              </a:solidFill>
            </a:endParaRPr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5638800" y="1295400"/>
            <a:ext cx="350520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sz="1600" b="1" dirty="0">
                <a:solidFill>
                  <a:srgbClr val="FFFF00"/>
                </a:solidFill>
                <a:latin typeface="Tahoma" charset="0"/>
              </a:rPr>
              <a:t>Negative Symptoms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b="1" dirty="0" err="1">
                <a:solidFill>
                  <a:srgbClr val="FFFFFF"/>
                </a:solidFill>
              </a:rPr>
              <a:t>Apathy</a:t>
            </a:r>
            <a:endParaRPr lang="de-DE" b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b="1" dirty="0" err="1">
                <a:solidFill>
                  <a:srgbClr val="FFFFFF"/>
                </a:solidFill>
              </a:rPr>
              <a:t>Anhedonia</a:t>
            </a:r>
            <a:endParaRPr lang="de-DE" b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b="1" dirty="0">
                <a:solidFill>
                  <a:srgbClr val="FFFFFF"/>
                </a:solidFill>
              </a:rPr>
              <a:t>Poverty of speech 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b="1" dirty="0">
                <a:solidFill>
                  <a:srgbClr val="FFFFFF"/>
                </a:solidFill>
              </a:rPr>
              <a:t>Blunted affect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endParaRPr lang="de-DE" b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endParaRPr lang="es-ES_tradnl" b="1" dirty="0">
              <a:solidFill>
                <a:srgbClr val="FFFFFF"/>
              </a:solidFill>
            </a:endParaRPr>
          </a:p>
        </p:txBody>
      </p:sp>
      <p:sp>
        <p:nvSpPr>
          <p:cNvPr id="196613" name="Text Box 5"/>
          <p:cNvSpPr txBox="1">
            <a:spLocks noChangeArrowheads="1"/>
          </p:cNvSpPr>
          <p:nvPr/>
        </p:nvSpPr>
        <p:spPr bwMode="auto">
          <a:xfrm>
            <a:off x="152400" y="1412875"/>
            <a:ext cx="35052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es-CL" sz="1600" b="1" dirty="0">
                <a:solidFill>
                  <a:srgbClr val="FFFF00"/>
                </a:solidFill>
                <a:latin typeface="Tahoma" charset="0"/>
              </a:rPr>
              <a:t>Positive Symptoms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b="1" dirty="0" err="1">
                <a:solidFill>
                  <a:srgbClr val="FFFFFF"/>
                </a:solidFill>
              </a:rPr>
              <a:t>Hallucinations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FFFFFF"/>
                </a:solidFill>
              </a:rPr>
              <a:t>Delusions</a:t>
            </a:r>
            <a:endParaRPr lang="de-DE" b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b="1" dirty="0">
                <a:solidFill>
                  <a:srgbClr val="FFFFFF"/>
                </a:solidFill>
              </a:rPr>
              <a:t>Paranoia</a:t>
            </a:r>
            <a:r>
              <a:rPr lang="de-DE" dirty="0">
                <a:solidFill>
                  <a:srgbClr val="FFFFFF"/>
                </a:solidFill>
              </a:rPr>
              <a:t> </a:t>
            </a:r>
            <a:endParaRPr lang="es-ES_tradnl" dirty="0">
              <a:solidFill>
                <a:srgbClr val="FFFFFF"/>
              </a:solidFill>
            </a:endParaRPr>
          </a:p>
        </p:txBody>
      </p: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2617788" y="5194300"/>
            <a:ext cx="3529012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de-DE" sz="1600" b="1" dirty="0" err="1">
                <a:solidFill>
                  <a:srgbClr val="FFFF00"/>
                </a:solidFill>
                <a:latin typeface="Tahoma" charset="0"/>
              </a:rPr>
              <a:t>Cognitive</a:t>
            </a:r>
            <a:r>
              <a:rPr lang="de-DE" sz="1600" b="1" dirty="0">
                <a:solidFill>
                  <a:srgbClr val="FFFF00"/>
                </a:solidFill>
                <a:latin typeface="Tahoma" charset="0"/>
              </a:rPr>
              <a:t> </a:t>
            </a:r>
            <a:r>
              <a:rPr lang="de-DE" sz="1600" b="1" dirty="0" err="1">
                <a:solidFill>
                  <a:srgbClr val="FFFF00"/>
                </a:solidFill>
                <a:latin typeface="Tahoma" charset="0"/>
              </a:rPr>
              <a:t>Deficits</a:t>
            </a:r>
            <a:endParaRPr lang="de-DE" sz="1600" b="1" dirty="0">
              <a:solidFill>
                <a:srgbClr val="FFFF00"/>
              </a:solidFill>
              <a:latin typeface="Tahoma" charset="0"/>
            </a:endParaRPr>
          </a:p>
          <a:p>
            <a:pPr algn="ctr">
              <a:defRPr/>
            </a:pPr>
            <a:r>
              <a:rPr lang="es-CL" b="1" dirty="0">
                <a:solidFill>
                  <a:srgbClr val="FFFFFF"/>
                </a:solidFill>
              </a:rPr>
              <a:t>Attention, Memory </a:t>
            </a:r>
          </a:p>
          <a:p>
            <a:pPr algn="ctr">
              <a:defRPr/>
            </a:pPr>
            <a:r>
              <a:rPr lang="es-CL" b="1" dirty="0">
                <a:solidFill>
                  <a:srgbClr val="FFFFFF"/>
                </a:solidFill>
              </a:rPr>
              <a:t>Executive Functions</a:t>
            </a:r>
          </a:p>
          <a:p>
            <a:pPr algn="ctr">
              <a:defRPr/>
            </a:pPr>
            <a:r>
              <a:rPr lang="es-CL" sz="2000" b="1" i="1" dirty="0">
                <a:solidFill>
                  <a:srgbClr val="FFFFFF"/>
                </a:solidFill>
              </a:rPr>
              <a:t>Social Cognition</a:t>
            </a:r>
            <a:endParaRPr lang="es-ES_tradnl" sz="2000" b="1" i="1" dirty="0">
              <a:solidFill>
                <a:srgbClr val="FFFFFF"/>
              </a:solidFill>
            </a:endParaRPr>
          </a:p>
        </p:txBody>
      </p:sp>
      <p:sp>
        <p:nvSpPr>
          <p:cNvPr id="196615" name="Line 7"/>
          <p:cNvSpPr>
            <a:spLocks noChangeShapeType="1"/>
          </p:cNvSpPr>
          <p:nvPr/>
        </p:nvSpPr>
        <p:spPr bwMode="auto">
          <a:xfrm flipH="1">
            <a:off x="5029200" y="1676400"/>
            <a:ext cx="1143000" cy="11430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6617" name="Line 9"/>
          <p:cNvSpPr>
            <a:spLocks noChangeShapeType="1"/>
          </p:cNvSpPr>
          <p:nvPr/>
        </p:nvSpPr>
        <p:spPr bwMode="auto">
          <a:xfrm>
            <a:off x="2743200" y="1803400"/>
            <a:ext cx="914400" cy="9906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304800" y="2605088"/>
            <a:ext cx="2667000" cy="12049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FFFFFF"/>
                </a:solidFill>
              </a:rPr>
              <a:t>The term </a:t>
            </a:r>
            <a:r>
              <a:rPr lang="en-US" sz="1400" i="1">
                <a:solidFill>
                  <a:srgbClr val="FFFFFF"/>
                </a:solidFill>
              </a:rPr>
              <a:t>positive symptoms</a:t>
            </a:r>
            <a:r>
              <a:rPr lang="en-US" sz="1400">
                <a:solidFill>
                  <a:srgbClr val="FFFFFF"/>
                </a:solidFill>
              </a:rPr>
              <a:t> refers to symptoms that most individuals do not normally experience but are present in schizophrenia. </a:t>
            </a:r>
          </a:p>
        </p:txBody>
      </p:sp>
      <p:sp>
        <p:nvSpPr>
          <p:cNvPr id="30729" name="Rectangle 18"/>
          <p:cNvSpPr>
            <a:spLocks noChangeArrowheads="1"/>
          </p:cNvSpPr>
          <p:nvPr/>
        </p:nvSpPr>
        <p:spPr bwMode="auto">
          <a:xfrm>
            <a:off x="6096000" y="2895600"/>
            <a:ext cx="2819400" cy="1323975"/>
          </a:xfrm>
          <a:prstGeom prst="rect">
            <a:avLst/>
          </a:prstGeom>
          <a:solidFill>
            <a:srgbClr val="376092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FFFF"/>
                </a:solidFill>
              </a:rPr>
              <a:t>Negative symptoms</a:t>
            </a:r>
            <a:r>
              <a:rPr lang="en-US" sz="1600">
                <a:solidFill>
                  <a:srgbClr val="FFFFFF"/>
                </a:solidFill>
              </a:rPr>
              <a:t> are those that are NOT present in schizophrenic persons but are normally found in healthy persons. </a:t>
            </a:r>
          </a:p>
        </p:txBody>
      </p:sp>
      <p:sp>
        <p:nvSpPr>
          <p:cNvPr id="30730" name="Oval 19"/>
          <p:cNvSpPr>
            <a:spLocks noChangeArrowheads="1"/>
          </p:cNvSpPr>
          <p:nvPr/>
        </p:nvSpPr>
        <p:spPr bwMode="auto">
          <a:xfrm>
            <a:off x="3048000" y="5943600"/>
            <a:ext cx="2743200" cy="4572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731" name="AutoShape 20"/>
          <p:cNvSpPr>
            <a:spLocks noChangeArrowheads="1"/>
          </p:cNvSpPr>
          <p:nvPr/>
        </p:nvSpPr>
        <p:spPr bwMode="auto">
          <a:xfrm rot="-2762955">
            <a:off x="2133600" y="5410200"/>
            <a:ext cx="9144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32" name="Picture 2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828800"/>
            <a:ext cx="1344613" cy="3124200"/>
          </a:xfrm>
          <a:noFill/>
        </p:spPr>
      </p:pic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2555875" y="3213100"/>
            <a:ext cx="3505200" cy="34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30000"/>
              </a:spcBef>
              <a:defRPr/>
            </a:pPr>
            <a:r>
              <a:rPr lang="es-CL" sz="2000" b="1">
                <a:solidFill>
                  <a:srgbClr val="FFFFFF"/>
                </a:solidFill>
                <a:latin typeface="Tahoma" charset="0"/>
              </a:rPr>
              <a:t>Social Dysfunction</a:t>
            </a:r>
            <a:endParaRPr lang="es-ES_tradnl" b="1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96616" name="Line 8"/>
          <p:cNvSpPr>
            <a:spLocks noChangeShapeType="1"/>
          </p:cNvSpPr>
          <p:nvPr/>
        </p:nvSpPr>
        <p:spPr bwMode="auto">
          <a:xfrm flipH="1" flipV="1">
            <a:off x="4343400" y="3810000"/>
            <a:ext cx="25400" cy="10541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35" name="TextBox 21"/>
          <p:cNvSpPr txBox="1">
            <a:spLocks noChangeArrowheads="1"/>
          </p:cNvSpPr>
          <p:nvPr/>
        </p:nvSpPr>
        <p:spPr bwMode="auto">
          <a:xfrm>
            <a:off x="762000" y="4864100"/>
            <a:ext cx="1638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Study aim!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143000"/>
            <a:ext cx="4892675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it-IT" sz="4000" b="1">
                <a:solidFill>
                  <a:srgbClr val="FFFFFF"/>
                </a:solidFill>
              </a:rPr>
              <a:t>Emotion and Insula </a:t>
            </a:r>
            <a:endParaRPr lang="en-GB" sz="4000" b="1">
              <a:solidFill>
                <a:srgbClr val="FFFFFF"/>
              </a:solidFill>
            </a:endParaRP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381000" y="3124200"/>
            <a:ext cx="84582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de-DE" sz="2800">
                <a:solidFill>
                  <a:srgbClr val="FFFFFF"/>
                </a:solidFill>
                <a:latin typeface="Calibri" charset="0"/>
              </a:rPr>
              <a:t>Anterior Insula is activated during:</a:t>
            </a:r>
          </a:p>
          <a:p>
            <a:pPr marL="457200" indent="-457200"/>
            <a:r>
              <a:rPr lang="en-US" sz="2800">
                <a:solidFill>
                  <a:srgbClr val="FFFFFF"/>
                </a:solidFill>
                <a:latin typeface="Calibri" charset="0"/>
              </a:rPr>
              <a:t>1. self-generated emotions (Damasio et al, 00)</a:t>
            </a:r>
          </a:p>
          <a:p>
            <a:pPr marL="457200" indent="-457200"/>
            <a:r>
              <a:rPr lang="en-US" sz="2800">
                <a:solidFill>
                  <a:srgbClr val="FFFFFF"/>
                </a:solidFill>
                <a:latin typeface="Calibri" charset="0"/>
              </a:rPr>
              <a:t>2. assessment of emotional intensity (Anders et al, 04; Phan et al, 04)</a:t>
            </a:r>
          </a:p>
          <a:p>
            <a:pPr marL="457200" indent="-457200"/>
            <a:r>
              <a:rPr lang="en-US" sz="2800">
                <a:solidFill>
                  <a:srgbClr val="FFFFFF"/>
                </a:solidFill>
                <a:latin typeface="Calibri" charset="0"/>
              </a:rPr>
              <a:t>3. social phobia and antisocial behavior showing hyperactivity and  hypoactivity (Veit et al., 2002; Birbaumer et al., 2005).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4100" b="1" dirty="0">
                <a:solidFill>
                  <a:srgbClr val="FFFFFF"/>
                </a:solidFill>
              </a:rPr>
              <a:t>Experimental Protocol</a:t>
            </a:r>
            <a:endParaRPr lang="de-DE" sz="4100" b="1" dirty="0">
              <a:solidFill>
                <a:srgbClr val="FFFFFF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900" b="1" dirty="0">
                <a:solidFill>
                  <a:srgbClr val="FFFFFF"/>
                </a:solidFill>
              </a:rPr>
              <a:t>Patients performed: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900" dirty="0">
                <a:solidFill>
                  <a:srgbClr val="FFFFFF"/>
                </a:solidFill>
              </a:rPr>
              <a:t>a) a pre-training emotion recognition</a:t>
            </a:r>
            <a:r>
              <a:rPr lang="en-GB" sz="2900" dirty="0" smtClean="0">
                <a:solidFill>
                  <a:srgbClr val="FFFFFF"/>
                </a:solidFill>
              </a:rPr>
              <a:t> task, </a:t>
            </a:r>
            <a:endParaRPr lang="en-GB" sz="2900" dirty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900" dirty="0" err="1">
                <a:solidFill>
                  <a:srgbClr val="FFFFFF"/>
                </a:solidFill>
              </a:rPr>
              <a:t>b</a:t>
            </a:r>
            <a:r>
              <a:rPr lang="en-GB" sz="2900" dirty="0">
                <a:solidFill>
                  <a:srgbClr val="FFFFFF"/>
                </a:solidFill>
              </a:rPr>
              <a:t>) 12 </a:t>
            </a:r>
            <a:r>
              <a:rPr lang="en-GB" sz="2900" dirty="0" err="1">
                <a:solidFill>
                  <a:srgbClr val="FFFFFF"/>
                </a:solidFill>
              </a:rPr>
              <a:t>fMRI</a:t>
            </a:r>
            <a:r>
              <a:rPr lang="en-GB" sz="2900" dirty="0">
                <a:solidFill>
                  <a:srgbClr val="FFFFFF"/>
                </a:solidFill>
              </a:rPr>
              <a:t>-BCI </a:t>
            </a:r>
            <a:r>
              <a:rPr lang="en-GB" sz="2900" dirty="0" err="1">
                <a:solidFill>
                  <a:srgbClr val="FFFFFF"/>
                </a:solidFill>
              </a:rPr>
              <a:t>insula</a:t>
            </a:r>
            <a:r>
              <a:rPr lang="en-GB" sz="2900" dirty="0">
                <a:solidFill>
                  <a:srgbClr val="FFFFFF"/>
                </a:solidFill>
              </a:rPr>
              <a:t> self-regulation training sessions,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900" dirty="0" err="1">
                <a:solidFill>
                  <a:srgbClr val="FFFFFF"/>
                </a:solidFill>
              </a:rPr>
              <a:t>c</a:t>
            </a:r>
            <a:r>
              <a:rPr lang="en-GB" sz="2900" dirty="0">
                <a:solidFill>
                  <a:srgbClr val="FFFFFF"/>
                </a:solidFill>
              </a:rPr>
              <a:t>) a post-training emotion recognition</a:t>
            </a:r>
            <a:r>
              <a:rPr lang="en-GB" sz="2900" dirty="0" smtClean="0">
                <a:solidFill>
                  <a:srgbClr val="FFFFFF"/>
                </a:solidFill>
              </a:rPr>
              <a:t> task.</a:t>
            </a:r>
            <a:endParaRPr lang="en-GB" sz="2900" dirty="0">
              <a:solidFill>
                <a:srgbClr val="FFFFFF"/>
              </a:solidFill>
            </a:endParaRPr>
          </a:p>
        </p:txBody>
      </p:sp>
      <p:pic>
        <p:nvPicPr>
          <p:cNvPr id="39940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343400" y="2514600"/>
            <a:ext cx="4800600" cy="1676400"/>
          </a:xfrm>
        </p:spPr>
      </p:pic>
      <p:sp>
        <p:nvSpPr>
          <p:cNvPr id="12" name="TextBox 11"/>
          <p:cNvSpPr txBox="1"/>
          <p:nvPr/>
        </p:nvSpPr>
        <p:spPr>
          <a:xfrm>
            <a:off x="4679950" y="4638675"/>
            <a:ext cx="3378200" cy="923925"/>
          </a:xfrm>
          <a:prstGeom prst="rect">
            <a:avLst/>
          </a:prstGeom>
          <a:solidFill>
            <a:srgbClr val="A6A6A6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Evaluation: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Recognize emotion type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Rate intensity level of emotion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5484813" y="4148138"/>
            <a:ext cx="981075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380288" y="3659188"/>
            <a:ext cx="1154112" cy="979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0"/>
            <a:ext cx="452278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981200"/>
            <a:ext cx="43799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12"/>
          <p:cNvSpPr>
            <a:spLocks noChangeArrowheads="1"/>
          </p:cNvSpPr>
          <p:nvPr/>
        </p:nvSpPr>
        <p:spPr bwMode="auto">
          <a:xfrm>
            <a:off x="457200" y="533400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r>
              <a:rPr lang="en-GB" sz="3700" u="sng">
                <a:solidFill>
                  <a:srgbClr val="FFFFFF"/>
                </a:solidFill>
                <a:latin typeface="Calibri" charset="0"/>
              </a:rPr>
              <a:t/>
            </a:r>
            <a:br>
              <a:rPr lang="en-GB" sz="3700" u="sng">
                <a:solidFill>
                  <a:srgbClr val="FFFFFF"/>
                </a:solidFill>
                <a:latin typeface="Calibri" charset="0"/>
              </a:rPr>
            </a:br>
            <a:r>
              <a:rPr lang="en-GB" sz="3700" b="1">
                <a:solidFill>
                  <a:srgbClr val="FFFFFF"/>
                </a:solidFill>
                <a:latin typeface="Calibri" charset="0"/>
              </a:rPr>
              <a:t>Results: </a:t>
            </a:r>
            <a:r>
              <a:rPr lang="en-GB" sz="3700">
                <a:solidFill>
                  <a:srgbClr val="FFFFFF"/>
                </a:solidFill>
                <a:latin typeface="Calibri" charset="0"/>
              </a:rPr>
              <a:t>Percentage signal changes in anterior insula with training</a:t>
            </a:r>
            <a:r>
              <a:rPr lang="en-GB" sz="3700" u="sng">
                <a:solidFill>
                  <a:srgbClr val="FFFFFF"/>
                </a:solidFill>
                <a:latin typeface="Calibri" charset="0"/>
              </a:rPr>
              <a:t/>
            </a:r>
            <a:br>
              <a:rPr lang="en-GB" sz="3700" u="sng">
                <a:solidFill>
                  <a:srgbClr val="FFFFFF"/>
                </a:solidFill>
                <a:latin typeface="Calibri" charset="0"/>
              </a:rPr>
            </a:br>
            <a:endParaRPr lang="de-DE" sz="3700" u="sng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41989" name="TextBox 11"/>
          <p:cNvSpPr txBox="1">
            <a:spLocks noChangeArrowheads="1"/>
          </p:cNvSpPr>
          <p:nvPr/>
        </p:nvSpPr>
        <p:spPr bwMode="auto">
          <a:xfrm>
            <a:off x="758825" y="5486400"/>
            <a:ext cx="7546975" cy="708025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Calibri" charset="0"/>
              </a:rPr>
              <a:t>A significant negative correlation between severity of schizophrenia and % BOLD increase during up-regulation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543800" cy="1295400"/>
          </a:xfrm>
        </p:spPr>
        <p:txBody>
          <a:bodyPr/>
          <a:lstStyle/>
          <a:p>
            <a:pPr eaLnBrk="1" hangingPunct="1"/>
            <a:r>
              <a:rPr lang="en-GB" sz="3700" b="1">
                <a:solidFill>
                  <a:srgbClr val="FFFFFF"/>
                </a:solidFill>
              </a:rPr>
              <a:t>Training Effect: </a:t>
            </a:r>
            <a:r>
              <a:rPr lang="en-GB" sz="3700">
                <a:solidFill>
                  <a:srgbClr val="FFFFFF"/>
                </a:solidFill>
              </a:rPr>
              <a:t>Last vs First Session</a:t>
            </a:r>
            <a:endParaRPr lang="de-DE" sz="3700">
              <a:solidFill>
                <a:srgbClr val="FFFFFF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900">
                <a:solidFill>
                  <a:srgbClr val="FFFFFF"/>
                </a:solidFill>
              </a:rPr>
              <a:t>Random effect group analysis of last session vs  first showed a significant activation clusters in anterior left insula (</a:t>
            </a:r>
            <a:r>
              <a:rPr lang="en-GB" sz="1900" i="1">
                <a:solidFill>
                  <a:srgbClr val="FFFFFF"/>
                </a:solidFill>
              </a:rPr>
              <a:t>t </a:t>
            </a:r>
            <a:r>
              <a:rPr lang="en-GB" sz="1900">
                <a:solidFill>
                  <a:srgbClr val="FFFFFF"/>
                </a:solidFill>
              </a:rPr>
              <a:t>= 4.83;</a:t>
            </a:r>
            <a:r>
              <a:rPr lang="en-GB" sz="1900" i="1">
                <a:solidFill>
                  <a:srgbClr val="FFFFFF"/>
                </a:solidFill>
              </a:rPr>
              <a:t> p</a:t>
            </a:r>
            <a:r>
              <a:rPr lang="en-GB" sz="1900">
                <a:solidFill>
                  <a:srgbClr val="FFFFFF"/>
                </a:solidFill>
              </a:rPr>
              <a:t> &lt; .001)  and anterior right insula (</a:t>
            </a:r>
            <a:r>
              <a:rPr lang="en-GB" sz="1900" i="1">
                <a:solidFill>
                  <a:srgbClr val="FFFFFF"/>
                </a:solidFill>
              </a:rPr>
              <a:t> t </a:t>
            </a:r>
            <a:r>
              <a:rPr lang="en-GB" sz="1900">
                <a:solidFill>
                  <a:srgbClr val="FFFFFF"/>
                </a:solidFill>
              </a:rPr>
              <a:t>= 3.86; </a:t>
            </a:r>
            <a:r>
              <a:rPr lang="en-GB" sz="1900" i="1">
                <a:solidFill>
                  <a:srgbClr val="FFFFFF"/>
                </a:solidFill>
              </a:rPr>
              <a:t>p</a:t>
            </a:r>
            <a:r>
              <a:rPr lang="en-GB" sz="1900">
                <a:solidFill>
                  <a:srgbClr val="FFFFFF"/>
                </a:solidFill>
              </a:rPr>
              <a:t> &lt; .05).</a:t>
            </a:r>
          </a:p>
          <a:p>
            <a:pPr eaLnBrk="1" hangingPunct="1">
              <a:lnSpc>
                <a:spcPct val="90000"/>
              </a:lnSpc>
            </a:pPr>
            <a:endParaRPr lang="de-DE" sz="4000">
              <a:solidFill>
                <a:srgbClr val="FFFFFF"/>
              </a:solidFill>
            </a:endParaRPr>
          </a:p>
        </p:txBody>
      </p:sp>
      <p:pic>
        <p:nvPicPr>
          <p:cNvPr id="44036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438400"/>
            <a:ext cx="7391400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543800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en-GB" sz="3100" u="sng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en-GB" sz="3700" b="1" dirty="0">
                <a:solidFill>
                  <a:srgbClr val="FFFFFF"/>
                </a:solidFill>
                <a:ea typeface="+mj-ea"/>
                <a:cs typeface="+mj-cs"/>
              </a:rPr>
              <a:t>Effect of Self-regulation on emotional behaviour</a:t>
            </a:r>
            <a:r>
              <a:rPr lang="de-DE" sz="3300" u="sng" dirty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de-DE" sz="3300" u="sng" dirty="0">
                <a:solidFill>
                  <a:srgbClr val="FFFFFF"/>
                </a:solidFill>
                <a:ea typeface="+mj-ea"/>
                <a:cs typeface="+mj-cs"/>
              </a:rPr>
            </a:br>
            <a:endParaRPr lang="de-DE" sz="3300" u="sng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MX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MX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MX" sz="24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de-DE" sz="2400">
              <a:solidFill>
                <a:srgbClr val="FFFFFF"/>
              </a:solidFill>
            </a:endParaRPr>
          </a:p>
        </p:txBody>
      </p:sp>
      <p:sp>
        <p:nvSpPr>
          <p:cNvPr id="46084" name="Rectangle 11"/>
          <p:cNvSpPr>
            <a:spLocks noChangeArrowheads="1"/>
          </p:cNvSpPr>
          <p:nvPr/>
        </p:nvSpPr>
        <p:spPr bwMode="auto">
          <a:xfrm>
            <a:off x="609600" y="15160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1300" b="1" u="sng">
              <a:solidFill>
                <a:srgbClr val="FFFFFF"/>
              </a:solidFill>
              <a:latin typeface="Calibri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GB" sz="2800" b="1">
                <a:solidFill>
                  <a:srgbClr val="FFFFFF"/>
                </a:solidFill>
                <a:latin typeface="Calibri" charset="0"/>
              </a:rPr>
              <a:t>Emotion recognition</a:t>
            </a:r>
            <a:r>
              <a:rPr lang="en-GB" sz="1300" b="1">
                <a:solidFill>
                  <a:srgbClr val="FFFFFF"/>
                </a:solidFill>
                <a:latin typeface="Calibri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b="1">
                <a:solidFill>
                  <a:srgbClr val="FFFFFF"/>
                </a:solidFill>
                <a:latin typeface="Calibri" charset="0"/>
              </a:rPr>
              <a:t>Schizophrenic patients identified significantly more disgust faces after up-regulation (48.3% ± 23.97, mean ± SD) than after rest (37.7% ± 17.69 %, mean ± SD).</a:t>
            </a:r>
          </a:p>
        </p:txBody>
      </p:sp>
      <p:pic>
        <p:nvPicPr>
          <p:cNvPr id="46085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733800"/>
            <a:ext cx="5464175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 Box 13"/>
          <p:cNvSpPr txBox="1">
            <a:spLocks noChangeArrowheads="1"/>
          </p:cNvSpPr>
          <p:nvPr/>
        </p:nvSpPr>
        <p:spPr bwMode="auto">
          <a:xfrm>
            <a:off x="1447800" y="48768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s-MX" sz="1200">
                <a:solidFill>
                  <a:srgbClr val="FFFFFF"/>
                </a:solidFill>
                <a:latin typeface="Calibri" charset="0"/>
              </a:rPr>
              <a:t>*</a:t>
            </a:r>
            <a:endParaRPr lang="de-DE" sz="2000" b="1">
              <a:solidFill>
                <a:srgbClr val="FFFFFF"/>
              </a:solidFill>
            </a:endParaRPr>
          </a:p>
        </p:txBody>
      </p:sp>
      <p:sp>
        <p:nvSpPr>
          <p:cNvPr id="46087" name="Text Box 14"/>
          <p:cNvSpPr txBox="1">
            <a:spLocks noChangeArrowheads="1"/>
          </p:cNvSpPr>
          <p:nvPr/>
        </p:nvSpPr>
        <p:spPr bwMode="auto">
          <a:xfrm>
            <a:off x="1981200" y="4648200"/>
            <a:ext cx="228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s-MX" sz="1200">
                <a:solidFill>
                  <a:srgbClr val="FFFFFF"/>
                </a:solidFill>
                <a:latin typeface="Calibri" charset="0"/>
              </a:rPr>
              <a:t>*</a:t>
            </a:r>
            <a:endParaRPr lang="de-DE" sz="2000" b="1">
              <a:solidFill>
                <a:srgbClr val="FFFFFF"/>
              </a:solidFill>
            </a:endParaRPr>
          </a:p>
        </p:txBody>
      </p:sp>
      <p:sp>
        <p:nvSpPr>
          <p:cNvPr id="46088" name="Text Box 15"/>
          <p:cNvSpPr txBox="1">
            <a:spLocks noChangeArrowheads="1"/>
          </p:cNvSpPr>
          <p:nvPr/>
        </p:nvSpPr>
        <p:spPr bwMode="auto">
          <a:xfrm>
            <a:off x="3276600" y="4343400"/>
            <a:ext cx="457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s-MX" sz="1200">
                <a:solidFill>
                  <a:srgbClr val="FFFFFF"/>
                </a:solidFill>
                <a:latin typeface="Calibri" charset="0"/>
              </a:rPr>
              <a:t>  **</a:t>
            </a:r>
            <a:endParaRPr lang="de-DE" sz="2000" b="1">
              <a:solidFill>
                <a:srgbClr val="FFFFFF"/>
              </a:solidFill>
            </a:endParaRPr>
          </a:p>
        </p:txBody>
      </p:sp>
      <p:sp>
        <p:nvSpPr>
          <p:cNvPr id="46089" name="Text Box 16"/>
          <p:cNvSpPr txBox="1">
            <a:spLocks noChangeArrowheads="1"/>
          </p:cNvSpPr>
          <p:nvPr/>
        </p:nvSpPr>
        <p:spPr bwMode="auto">
          <a:xfrm>
            <a:off x="3733800" y="4495800"/>
            <a:ext cx="457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s-MX" sz="1200">
                <a:solidFill>
                  <a:srgbClr val="FFFFFF"/>
                </a:solidFill>
                <a:latin typeface="Calibri" charset="0"/>
              </a:rPr>
              <a:t>  **</a:t>
            </a:r>
            <a:endParaRPr lang="de-DE" sz="2000" b="1">
              <a:solidFill>
                <a:srgbClr val="FFFFFF"/>
              </a:solidFill>
            </a:endParaRPr>
          </a:p>
        </p:txBody>
      </p:sp>
      <p:sp>
        <p:nvSpPr>
          <p:cNvPr id="46090" name="Text Box 17"/>
          <p:cNvSpPr txBox="1">
            <a:spLocks noChangeArrowheads="1"/>
          </p:cNvSpPr>
          <p:nvPr/>
        </p:nvSpPr>
        <p:spPr bwMode="auto">
          <a:xfrm>
            <a:off x="6197600" y="4610100"/>
            <a:ext cx="25273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FF"/>
                </a:solidFill>
              </a:rPr>
              <a:t>Accuracy (and standard error) for face emotion detection during baseline and up-regulation</a:t>
            </a:r>
            <a:r>
              <a:rPr lang="en-US" sz="700" b="1">
                <a:solidFill>
                  <a:srgbClr val="FFFFFF"/>
                </a:solidFill>
              </a:rPr>
              <a:t> </a:t>
            </a:r>
            <a:r>
              <a:rPr lang="en-US" sz="1200" b="1">
                <a:solidFill>
                  <a:srgbClr val="FFFFFF"/>
                </a:solidFill>
              </a:rPr>
              <a:t>of insula cortex. </a:t>
            </a:r>
          </a:p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FFFFFF"/>
                </a:solidFill>
              </a:rPr>
              <a:t>* and ** </a:t>
            </a:r>
            <a:r>
              <a:rPr lang="en-US" sz="1200" b="1" i="1">
                <a:solidFill>
                  <a:srgbClr val="FFFFFF"/>
                </a:solidFill>
              </a:rPr>
              <a:t>p</a:t>
            </a:r>
            <a:r>
              <a:rPr lang="en-US" sz="1200" b="1">
                <a:solidFill>
                  <a:srgbClr val="FFFFFF"/>
                </a:solidFill>
              </a:rPr>
              <a:t> &lt; .05</a:t>
            </a:r>
            <a:endParaRPr lang="de-DE" sz="12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609600" y="457200"/>
            <a:ext cx="7543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GB" sz="3700" b="1">
                <a:solidFill>
                  <a:srgbClr val="FFFFFF"/>
                </a:solidFill>
                <a:latin typeface="Calibri" charset="0"/>
              </a:rPr>
              <a:t>Effect of self-regulation training on brain connectivity</a:t>
            </a:r>
            <a:endParaRPr lang="de-DE" sz="3700" b="1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481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2" y="1760538"/>
            <a:ext cx="5024438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2413" y="1760538"/>
            <a:ext cx="3811587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60800" y="6263204"/>
            <a:ext cx="453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(Ruiz,., Sitaram 2011, </a:t>
            </a:r>
            <a:r>
              <a:rPr lang="en-US" dirty="0" err="1" smtClean="0">
                <a:solidFill>
                  <a:schemeClr val="bg1"/>
                </a:solidFill>
              </a:rPr>
              <a:t>Lee,.,Sitaram</a:t>
            </a:r>
            <a:r>
              <a:rPr lang="en-US" dirty="0" smtClean="0">
                <a:solidFill>
                  <a:schemeClr val="bg1"/>
                </a:solidFill>
              </a:rPr>
              <a:t>, 2011)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FUNCTIONAL CONNECTIVITY CONTROL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OF:</a:t>
            </a:r>
            <a:endParaRPr lang="en-US" dirty="0"/>
          </a:p>
        </p:txBody>
      </p:sp>
      <p:pic>
        <p:nvPicPr>
          <p:cNvPr id="8" name="Picture 7" descr="b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0" y="1735665"/>
            <a:ext cx="2336800" cy="1752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029075" y="2319864"/>
            <a:ext cx="184150" cy="1947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638675" y="2514597"/>
            <a:ext cx="184150" cy="19473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5"/>
            <a:endCxn id="10" idx="2"/>
          </p:cNvCxnSpPr>
          <p:nvPr/>
        </p:nvCxnSpPr>
        <p:spPr>
          <a:xfrm rot="16200000" flipH="1">
            <a:off x="4349524" y="2322812"/>
            <a:ext cx="125885" cy="45241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2533" y="207433"/>
            <a:ext cx="8229600" cy="1143000"/>
          </a:xfrm>
        </p:spPr>
        <p:txBody>
          <a:bodyPr/>
          <a:lstStyle/>
          <a:p>
            <a:r>
              <a:rPr lang="en-US" sz="3200" dirty="0" err="1" smtClean="0">
                <a:solidFill>
                  <a:srgbClr val="FFFFFF"/>
                </a:solidFill>
              </a:rPr>
              <a:t>Broca</a:t>
            </a:r>
            <a:r>
              <a:rPr lang="en-US" sz="3200" dirty="0" smtClean="0">
                <a:solidFill>
                  <a:srgbClr val="FFFFFF"/>
                </a:solidFill>
              </a:rPr>
              <a:t> and </a:t>
            </a:r>
            <a:r>
              <a:rPr lang="en-US" sz="3200" dirty="0" err="1" smtClean="0">
                <a:solidFill>
                  <a:srgbClr val="FFFFFF"/>
                </a:solidFill>
              </a:rPr>
              <a:t>Wernicke</a:t>
            </a:r>
            <a:r>
              <a:rPr lang="en-US" sz="3200" dirty="0" smtClean="0">
                <a:solidFill>
                  <a:srgbClr val="FFFFFF"/>
                </a:solidFill>
              </a:rPr>
              <a:t> brain regions in 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speech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production and comprehension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5" name="Picture 4" descr="Screen shot 2012-09-08 at 11.34.0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2929467"/>
            <a:ext cx="4394200" cy="3302000"/>
          </a:xfrm>
          <a:prstGeom prst="rect">
            <a:avLst/>
          </a:prstGeom>
        </p:spPr>
      </p:pic>
      <p:pic>
        <p:nvPicPr>
          <p:cNvPr id="6" name="Picture 5" descr="Screen shot 2012-09-08 at 11.34.2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3" y="1710267"/>
            <a:ext cx="1714671" cy="1981200"/>
          </a:xfrm>
          <a:prstGeom prst="rect">
            <a:avLst/>
          </a:prstGeom>
        </p:spPr>
      </p:pic>
      <p:pic>
        <p:nvPicPr>
          <p:cNvPr id="8" name="Picture 7" descr="Screen shot 2012-09-08 at 11.38.12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05" y="4512734"/>
            <a:ext cx="1926895" cy="139699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1083733" y="4910666"/>
            <a:ext cx="2658534" cy="2201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2-09-08 at 11.34.3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067" y="1483423"/>
            <a:ext cx="1540933" cy="2208044"/>
          </a:xfrm>
          <a:prstGeom prst="rect">
            <a:avLst/>
          </a:prstGeom>
        </p:spPr>
      </p:pic>
      <p:pic>
        <p:nvPicPr>
          <p:cNvPr id="22" name="Picture 21" descr="Screen shot 2012-09-08 at 11.39.36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618" y="4488355"/>
            <a:ext cx="1898650" cy="1284887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5012267" y="4512734"/>
            <a:ext cx="3352800" cy="3979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773238"/>
            <a:ext cx="7772400" cy="1470025"/>
          </a:xfrm>
        </p:spPr>
        <p:txBody>
          <a:bodyPr/>
          <a:lstStyle/>
          <a:p>
            <a:pPr eaLnBrk="1" hangingPunct="1"/>
            <a:r>
              <a:rPr lang="de-DE" sz="3600" i="1" dirty="0" smtClean="0">
                <a:solidFill>
                  <a:srgbClr val="FFFFFF"/>
                </a:solidFill>
              </a:rPr>
              <a:t>Will </a:t>
            </a:r>
            <a:r>
              <a:rPr lang="de-DE" sz="3600" i="1" dirty="0" err="1" smtClean="0">
                <a:solidFill>
                  <a:srgbClr val="FFFFFF"/>
                </a:solidFill>
              </a:rPr>
              <a:t>learned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increase</a:t>
            </a:r>
            <a:r>
              <a:rPr lang="de-DE" sz="3600" i="1" dirty="0" smtClean="0">
                <a:solidFill>
                  <a:srgbClr val="FFFFFF"/>
                </a:solidFill>
              </a:rPr>
              <a:t> of </a:t>
            </a:r>
            <a:r>
              <a:rPr lang="de-DE" sz="3600" i="1" dirty="0" err="1" smtClean="0">
                <a:solidFill>
                  <a:srgbClr val="FFFFFF"/>
                </a:solidFill>
              </a:rPr>
              <a:t>functional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connectivity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between</a:t>
            </a:r>
            <a:r>
              <a:rPr lang="de-DE" sz="3600" i="1" dirty="0" smtClean="0">
                <a:solidFill>
                  <a:srgbClr val="FFFFFF"/>
                </a:solidFill>
              </a:rPr>
              <a:t> Broca (IFG) and Wernicke (SFG) </a:t>
            </a:r>
            <a:r>
              <a:rPr lang="de-DE" sz="3600" i="1" dirty="0" err="1" smtClean="0">
                <a:solidFill>
                  <a:srgbClr val="FFFFFF"/>
                </a:solidFill>
              </a:rPr>
              <a:t>areas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improve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language</a:t>
            </a:r>
            <a:r>
              <a:rPr lang="de-DE" sz="3600" i="1" dirty="0" smtClean="0">
                <a:solidFill>
                  <a:srgbClr val="FFFFFF"/>
                </a:solidFill>
              </a:rPr>
              <a:t> </a:t>
            </a:r>
            <a:r>
              <a:rPr lang="de-DE" sz="3600" i="1" dirty="0" err="1" smtClean="0">
                <a:solidFill>
                  <a:srgbClr val="FFFFFF"/>
                </a:solidFill>
              </a:rPr>
              <a:t>performanace</a:t>
            </a:r>
            <a:r>
              <a:rPr lang="de-DE" sz="3600" i="1" dirty="0" smtClean="0">
                <a:solidFill>
                  <a:srgbClr val="FFFFFF"/>
                </a:solidFill>
              </a:rPr>
              <a:t>?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827088" y="4221163"/>
            <a:ext cx="78486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rgbClr val="FFFFFF"/>
                </a:solidFill>
              </a:rPr>
              <a:t>Sergio Ruiz, </a:t>
            </a:r>
          </a:p>
          <a:p>
            <a:pPr>
              <a:spcBef>
                <a:spcPct val="50000"/>
              </a:spcBef>
            </a:pPr>
            <a:r>
              <a:rPr lang="en-GB" sz="1400" dirty="0" err="1" smtClean="0">
                <a:solidFill>
                  <a:srgbClr val="FFFFFF"/>
                </a:solidFill>
              </a:rPr>
              <a:t>Mohit</a:t>
            </a:r>
            <a:r>
              <a:rPr lang="en-GB" sz="1400" dirty="0" smtClean="0">
                <a:solidFill>
                  <a:srgbClr val="FFFFFF"/>
                </a:solidFill>
              </a:rPr>
              <a:t> </a:t>
            </a:r>
            <a:r>
              <a:rPr lang="en-GB" sz="1400" dirty="0" err="1" smtClean="0">
                <a:solidFill>
                  <a:srgbClr val="FFFFFF"/>
                </a:solidFill>
              </a:rPr>
              <a:t>Rana</a:t>
            </a:r>
            <a:r>
              <a:rPr lang="en-GB" sz="1400" dirty="0" smtClean="0">
                <a:solidFill>
                  <a:srgbClr val="FFFFFF"/>
                </a:solidFill>
              </a:rPr>
              <a:t>, </a:t>
            </a:r>
          </a:p>
          <a:p>
            <a:pPr>
              <a:spcBef>
                <a:spcPct val="50000"/>
              </a:spcBef>
            </a:pPr>
            <a:r>
              <a:rPr lang="en-GB" sz="1400" dirty="0" err="1" smtClean="0">
                <a:solidFill>
                  <a:srgbClr val="FFFFFF"/>
                </a:solidFill>
              </a:rPr>
              <a:t>Katherina</a:t>
            </a:r>
            <a:r>
              <a:rPr lang="en-GB" sz="1400" dirty="0" smtClean="0">
                <a:solidFill>
                  <a:srgbClr val="FFFFFF"/>
                </a:solidFill>
              </a:rPr>
              <a:t> Sass,</a:t>
            </a:r>
          </a:p>
          <a:p>
            <a:pPr>
              <a:spcBef>
                <a:spcPct val="50000"/>
              </a:spcBef>
            </a:pPr>
            <a:r>
              <a:rPr lang="en-GB" sz="1400" dirty="0" err="1" smtClean="0">
                <a:solidFill>
                  <a:srgbClr val="FFFFFF"/>
                </a:solidFill>
              </a:rPr>
              <a:t>Tilo</a:t>
            </a:r>
            <a:r>
              <a:rPr lang="en-GB" sz="1400" dirty="0" smtClean="0">
                <a:solidFill>
                  <a:srgbClr val="FFFFFF"/>
                </a:solidFill>
              </a:rPr>
              <a:t> </a:t>
            </a:r>
            <a:r>
              <a:rPr lang="en-GB" sz="1400" dirty="0" err="1" smtClean="0">
                <a:solidFill>
                  <a:srgbClr val="FFFFFF"/>
                </a:solidFill>
              </a:rPr>
              <a:t>Kircher</a:t>
            </a:r>
            <a:r>
              <a:rPr lang="en-GB" sz="1400" dirty="0" smtClean="0">
                <a:solidFill>
                  <a:srgbClr val="FFFFFF"/>
                </a:solidFill>
              </a:rPr>
              <a:t>, </a:t>
            </a:r>
          </a:p>
          <a:p>
            <a:pPr>
              <a:spcBef>
                <a:spcPct val="50000"/>
              </a:spcBef>
            </a:pPr>
            <a:r>
              <a:rPr lang="en-GB" sz="1400" dirty="0" err="1" smtClean="0">
                <a:solidFill>
                  <a:srgbClr val="FFFFFF"/>
                </a:solidFill>
              </a:rPr>
              <a:t>Niels</a:t>
            </a:r>
            <a:r>
              <a:rPr lang="en-GB" sz="1400" dirty="0" smtClean="0">
                <a:solidFill>
                  <a:srgbClr val="FFFFFF"/>
                </a:solidFill>
              </a:rPr>
              <a:t> </a:t>
            </a:r>
            <a:r>
              <a:rPr lang="en-GB" sz="1400" dirty="0" err="1" smtClean="0">
                <a:solidFill>
                  <a:srgbClr val="FFFFFF"/>
                </a:solidFill>
              </a:rPr>
              <a:t>Birbaumer</a:t>
            </a:r>
            <a:r>
              <a:rPr lang="en-GB" sz="1400" dirty="0" smtClean="0">
                <a:solidFill>
                  <a:srgbClr val="FFFFFF"/>
                </a:solidFill>
              </a:rPr>
              <a:t>, </a:t>
            </a:r>
          </a:p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rgbClr val="FFFFFF"/>
                </a:solidFill>
              </a:rPr>
              <a:t>Ranganatha Sitaram 				          Funded by: DFG </a:t>
            </a:r>
            <a:r>
              <a:rPr lang="de-DE" sz="1400" dirty="0" smtClean="0">
                <a:solidFill>
                  <a:srgbClr val="FFFFFF"/>
                </a:solidFill>
              </a:rPr>
              <a:t>BI 195/64-1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224737" y="1535652"/>
            <a:ext cx="1295400" cy="11509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072212" y="1032415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Baseline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96175" y="1824577"/>
            <a:ext cx="17287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  Semantic </a:t>
            </a:r>
          </a:p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Priming Task 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713437" y="2904077"/>
            <a:ext cx="2079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    21s / 14TR</a:t>
            </a:r>
          </a:p>
        </p:txBody>
      </p:sp>
      <p:pic>
        <p:nvPicPr>
          <p:cNvPr id="20487" name="Picture 7" descr="Fig%201"/>
          <p:cNvPicPr>
            <a:picLocks noChangeAspect="1" noChangeArrowheads="1"/>
          </p:cNvPicPr>
          <p:nvPr/>
        </p:nvPicPr>
        <p:blipFill>
          <a:blip r:embed="rId2"/>
          <a:srcRect l="50902" r="10902"/>
          <a:stretch>
            <a:fillRect/>
          </a:stretch>
        </p:blipFill>
        <p:spPr bwMode="auto">
          <a:xfrm>
            <a:off x="1929337" y="1535652"/>
            <a:ext cx="1295400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995738" y="959390"/>
            <a:ext cx="17287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dirty="0">
                <a:solidFill>
                  <a:srgbClr val="FFFFFF"/>
                </a:solidFill>
              </a:rPr>
              <a:t>        </a:t>
            </a:r>
            <a:r>
              <a:rPr lang="de-DE" sz="1200" dirty="0" err="1">
                <a:solidFill>
                  <a:srgbClr val="FFFFFF"/>
                </a:solidFill>
              </a:rPr>
              <a:t>Up-regulation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5817125" y="1535652"/>
            <a:ext cx="1295400" cy="11509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4521725" y="1535652"/>
            <a:ext cx="1296987" cy="1152525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20491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4962" y="1824577"/>
            <a:ext cx="2794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2" name="Line 14"/>
          <p:cNvSpPr>
            <a:spLocks noChangeShapeType="1"/>
          </p:cNvSpPr>
          <p:nvPr/>
        </p:nvSpPr>
        <p:spPr bwMode="auto">
          <a:xfrm>
            <a:off x="2000775" y="283264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93" name="Line 15"/>
          <p:cNvSpPr>
            <a:spLocks noChangeShapeType="1"/>
          </p:cNvSpPr>
          <p:nvPr/>
        </p:nvSpPr>
        <p:spPr bwMode="auto">
          <a:xfrm>
            <a:off x="3224737" y="283264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94" name="Line 16"/>
          <p:cNvSpPr>
            <a:spLocks noChangeShapeType="1"/>
          </p:cNvSpPr>
          <p:nvPr/>
        </p:nvSpPr>
        <p:spPr bwMode="auto">
          <a:xfrm>
            <a:off x="4521725" y="283264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95" name="Line 17"/>
          <p:cNvSpPr>
            <a:spLocks noChangeShapeType="1"/>
          </p:cNvSpPr>
          <p:nvPr/>
        </p:nvSpPr>
        <p:spPr bwMode="auto">
          <a:xfrm>
            <a:off x="5817125" y="283264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496" name="Text Box 18"/>
          <p:cNvSpPr txBox="1">
            <a:spLocks noChangeArrowheads="1"/>
          </p:cNvSpPr>
          <p:nvPr/>
        </p:nvSpPr>
        <p:spPr bwMode="auto">
          <a:xfrm>
            <a:off x="4448700" y="2904077"/>
            <a:ext cx="2079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    21s / 14TR</a:t>
            </a:r>
          </a:p>
        </p:txBody>
      </p:sp>
      <p:sp>
        <p:nvSpPr>
          <p:cNvPr id="20497" name="Text Box 19"/>
          <p:cNvSpPr txBox="1">
            <a:spLocks noChangeArrowheads="1"/>
          </p:cNvSpPr>
          <p:nvPr/>
        </p:nvSpPr>
        <p:spPr bwMode="auto">
          <a:xfrm>
            <a:off x="3296175" y="2904077"/>
            <a:ext cx="2079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4.5s / 3TR</a:t>
            </a:r>
          </a:p>
        </p:txBody>
      </p:sp>
      <p:sp>
        <p:nvSpPr>
          <p:cNvPr id="20498" name="Text Box 20"/>
          <p:cNvSpPr txBox="1">
            <a:spLocks noChangeArrowheads="1"/>
          </p:cNvSpPr>
          <p:nvPr/>
        </p:nvSpPr>
        <p:spPr bwMode="auto">
          <a:xfrm>
            <a:off x="5888562" y="2904077"/>
            <a:ext cx="2079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4.5s / 3TR</a:t>
            </a:r>
          </a:p>
        </p:txBody>
      </p:sp>
      <p:pic>
        <p:nvPicPr>
          <p:cNvPr id="20499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2575" y="1896015"/>
            <a:ext cx="2809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0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5600" y="1967452"/>
            <a:ext cx="1444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1" name="Text Box 5"/>
          <p:cNvSpPr txBox="1">
            <a:spLocks noChangeArrowheads="1"/>
          </p:cNvSpPr>
          <p:nvPr/>
        </p:nvSpPr>
        <p:spPr bwMode="auto">
          <a:xfrm>
            <a:off x="5888562" y="1824577"/>
            <a:ext cx="17287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  Semantic </a:t>
            </a:r>
          </a:p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Priming Task 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Experimental Protocol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979613" y="3572365"/>
            <a:ext cx="1223962" cy="10096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2411413" y="3859702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rgbClr val="FFFFFF"/>
                </a:solidFill>
              </a:rPr>
              <a:t>+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203575" y="3572365"/>
            <a:ext cx="1223963" cy="10096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3348038" y="3859702"/>
            <a:ext cx="1008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 dirty="0" smtClean="0">
                <a:solidFill>
                  <a:srgbClr val="FFFFFF"/>
                </a:solidFill>
              </a:rPr>
              <a:t> </a:t>
            </a:r>
            <a:r>
              <a:rPr lang="de-DE" sz="1600" dirty="0" err="1" smtClean="0">
                <a:solidFill>
                  <a:srgbClr val="FFFFFF"/>
                </a:solidFill>
              </a:rPr>
              <a:t>Sweet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4427538" y="3572365"/>
            <a:ext cx="1223962" cy="10096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4656665" y="3859702"/>
            <a:ext cx="100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 dirty="0" smtClean="0">
                <a:solidFill>
                  <a:srgbClr val="FFFFFF"/>
                </a:solidFill>
              </a:rPr>
              <a:t>Candy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651500" y="3572365"/>
            <a:ext cx="1223963" cy="10096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6084888" y="3859702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de-DE" sz="1600">
                <a:solidFill>
                  <a:srgbClr val="FFFFFF"/>
                </a:solidFill>
              </a:rPr>
              <a:t>#</a:t>
            </a: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2051050" y="3080244"/>
            <a:ext cx="11299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200">
                <a:solidFill>
                  <a:srgbClr val="FFFFFF"/>
                </a:solidFill>
              </a:rPr>
              <a:t>Attention Cue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3492500" y="3080244"/>
            <a:ext cx="5810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200">
                <a:solidFill>
                  <a:srgbClr val="FFFFFF"/>
                </a:solidFill>
              </a:rPr>
              <a:t>Prime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4572000" y="3080244"/>
            <a:ext cx="6238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200">
                <a:solidFill>
                  <a:srgbClr val="FFFFFF"/>
                </a:solidFill>
              </a:rPr>
              <a:t>Target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1979613" y="4651865"/>
            <a:ext cx="1223962" cy="0"/>
          </a:xfrm>
          <a:prstGeom prst="line">
            <a:avLst/>
          </a:prstGeom>
          <a:noFill/>
          <a:ln w="9525">
            <a:noFill/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3203575" y="4651865"/>
            <a:ext cx="1223963" cy="0"/>
          </a:xfrm>
          <a:prstGeom prst="line">
            <a:avLst/>
          </a:prstGeom>
          <a:noFill/>
          <a:ln w="9525">
            <a:noFill/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>
            <a:off x="4427538" y="4651865"/>
            <a:ext cx="1223962" cy="0"/>
          </a:xfrm>
          <a:prstGeom prst="line">
            <a:avLst/>
          </a:prstGeom>
          <a:noFill/>
          <a:ln w="9525">
            <a:noFill/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5651500" y="4651865"/>
            <a:ext cx="1223963" cy="0"/>
          </a:xfrm>
          <a:prstGeom prst="line">
            <a:avLst/>
          </a:prstGeom>
          <a:noFill/>
          <a:ln w="9525">
            <a:noFill/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2268538" y="4651865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500ms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3492500" y="4651865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350ms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4572000" y="4651865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 1000ms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auto">
          <a:xfrm>
            <a:off x="5795963" y="4651865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>
                <a:solidFill>
                  <a:srgbClr val="FFFFFF"/>
                </a:solidFill>
              </a:rPr>
              <a:t>2650ms*</a:t>
            </a:r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44" name="Picture 2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8280" y="5612282"/>
            <a:ext cx="792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AutoShape 30"/>
          <p:cNvSpPr>
            <a:spLocks/>
          </p:cNvSpPr>
          <p:nvPr/>
        </p:nvSpPr>
        <p:spPr bwMode="auto">
          <a:xfrm rot="5400000">
            <a:off x="5003800" y="4651865"/>
            <a:ext cx="287338" cy="1439862"/>
          </a:xfrm>
          <a:prstGeom prst="rightBrace">
            <a:avLst>
              <a:gd name="adj1" fmla="val 41759"/>
              <a:gd name="adj2" fmla="val 49060"/>
            </a:avLst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Line 31"/>
          <p:cNvSpPr>
            <a:spLocks noChangeShapeType="1"/>
          </p:cNvSpPr>
          <p:nvPr/>
        </p:nvSpPr>
        <p:spPr bwMode="auto">
          <a:xfrm>
            <a:off x="5435600" y="5875827"/>
            <a:ext cx="0" cy="217488"/>
          </a:xfrm>
          <a:prstGeom prst="line">
            <a:avLst/>
          </a:prstGeom>
          <a:noFill/>
          <a:ln w="9525">
            <a:noFill/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Line 32"/>
          <p:cNvSpPr>
            <a:spLocks noChangeShapeType="1"/>
          </p:cNvSpPr>
          <p:nvPr/>
        </p:nvSpPr>
        <p:spPr bwMode="auto">
          <a:xfrm>
            <a:off x="5508625" y="5875827"/>
            <a:ext cx="0" cy="217488"/>
          </a:xfrm>
          <a:prstGeom prst="line">
            <a:avLst/>
          </a:prstGeom>
          <a:noFill/>
          <a:ln w="9525">
            <a:noFill/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Line 33"/>
          <p:cNvSpPr>
            <a:spLocks noChangeShapeType="1"/>
          </p:cNvSpPr>
          <p:nvPr/>
        </p:nvSpPr>
        <p:spPr bwMode="auto">
          <a:xfrm>
            <a:off x="5076825" y="5875827"/>
            <a:ext cx="358775" cy="0"/>
          </a:xfrm>
          <a:prstGeom prst="line">
            <a:avLst/>
          </a:prstGeom>
          <a:noFill/>
          <a:ln w="9525">
            <a:noFill/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Line 34"/>
          <p:cNvSpPr>
            <a:spLocks noChangeShapeType="1"/>
          </p:cNvSpPr>
          <p:nvPr/>
        </p:nvSpPr>
        <p:spPr bwMode="auto">
          <a:xfrm>
            <a:off x="5508625" y="5875827"/>
            <a:ext cx="358775" cy="0"/>
          </a:xfrm>
          <a:prstGeom prst="line">
            <a:avLst/>
          </a:prstGeom>
          <a:noFill/>
          <a:ln w="9525">
            <a:noFill/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Text Box 36"/>
          <p:cNvSpPr txBox="1">
            <a:spLocks noChangeArrowheads="1"/>
          </p:cNvSpPr>
          <p:nvPr/>
        </p:nvSpPr>
        <p:spPr bwMode="auto">
          <a:xfrm>
            <a:off x="4140200" y="5731365"/>
            <a:ext cx="9202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200">
                <a:solidFill>
                  <a:srgbClr val="FFFFFF"/>
                </a:solidFill>
              </a:rPr>
              <a:t>„non word“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5795963" y="5731365"/>
            <a:ext cx="9628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200">
                <a:solidFill>
                  <a:srgbClr val="FFFFFF"/>
                </a:solidFill>
              </a:rPr>
              <a:t> „real word“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4284663" y="5515465"/>
            <a:ext cx="606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1000">
                <a:solidFill>
                  <a:srgbClr val="FFFFFF"/>
                </a:solidFill>
              </a:rPr>
              <a:t>Answer</a:t>
            </a:r>
            <a:endParaRPr lang="en-US" sz="1000">
              <a:solidFill>
                <a:srgbClr val="FFFFFF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rot="10800000" flipV="1">
            <a:off x="2000775" y="2688177"/>
            <a:ext cx="1223962" cy="884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521725" y="2686590"/>
            <a:ext cx="2353738" cy="8857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34342" y="3859702"/>
            <a:ext cx="169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Language Test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56100" y="6404445"/>
            <a:ext cx="223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</a:t>
            </a:r>
            <a:r>
              <a:rPr lang="en-US" dirty="0" err="1" smtClean="0">
                <a:solidFill>
                  <a:srgbClr val="FFFFFF"/>
                </a:solidFill>
              </a:rPr>
              <a:t>Suslow</a:t>
            </a:r>
            <a:r>
              <a:rPr lang="en-US" dirty="0" smtClean="0">
                <a:solidFill>
                  <a:srgbClr val="FFFFFF"/>
                </a:solidFill>
              </a:rPr>
              <a:t> et al 2002)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37"/>
          </a:xfrm>
        </p:spPr>
        <p:txBody>
          <a:bodyPr/>
          <a:lstStyle/>
          <a:p>
            <a:r>
              <a:rPr lang="de-DE" sz="3200" u="sng" dirty="0" err="1">
                <a:solidFill>
                  <a:srgbClr val="FFFFFF"/>
                </a:solidFill>
              </a:rPr>
              <a:t>Results</a:t>
            </a:r>
            <a:r>
              <a:rPr lang="de-DE" sz="3200" u="sng" dirty="0" smtClean="0">
                <a:solidFill>
                  <a:srgbClr val="FFFFFF"/>
                </a:solidFill>
              </a:rPr>
              <a:t> </a:t>
            </a:r>
            <a:r>
              <a:rPr lang="de-DE" sz="3200" dirty="0" smtClean="0">
                <a:solidFill>
                  <a:srgbClr val="FFFFFF"/>
                </a:solidFill>
              </a:rPr>
              <a:t/>
            </a:r>
            <a:br>
              <a:rPr lang="de-DE" sz="3200" dirty="0" smtClean="0">
                <a:solidFill>
                  <a:srgbClr val="FFFFFF"/>
                </a:solidFill>
              </a:rPr>
            </a:br>
            <a:r>
              <a:rPr lang="de-DE" sz="3200" dirty="0" smtClean="0">
                <a:solidFill>
                  <a:srgbClr val="FFFFFF"/>
                </a:solidFill>
              </a:rPr>
              <a:t>Functional </a:t>
            </a:r>
            <a:r>
              <a:rPr lang="de-DE" sz="3200" dirty="0" err="1" smtClean="0">
                <a:solidFill>
                  <a:srgbClr val="FFFFFF"/>
                </a:solidFill>
              </a:rPr>
              <a:t>connectivity</a:t>
            </a:r>
            <a:r>
              <a:rPr lang="de-DE" sz="3200" dirty="0" smtClean="0">
                <a:solidFill>
                  <a:srgbClr val="FFFFFF"/>
                </a:solidFill>
              </a:rPr>
              <a:t> </a:t>
            </a:r>
            <a:br>
              <a:rPr lang="de-DE" sz="3200" dirty="0" smtClean="0">
                <a:solidFill>
                  <a:srgbClr val="FFFFFF"/>
                </a:solidFill>
              </a:rPr>
            </a:br>
            <a:r>
              <a:rPr lang="de-DE" sz="3200" dirty="0" err="1">
                <a:solidFill>
                  <a:srgbClr val="FFFFFF"/>
                </a:solidFill>
              </a:rPr>
              <a:t>during</a:t>
            </a:r>
            <a:r>
              <a:rPr lang="de-DE" sz="3200" dirty="0" smtClean="0">
                <a:solidFill>
                  <a:srgbClr val="FFFFFF"/>
                </a:solidFill>
              </a:rPr>
              <a:t> </a:t>
            </a:r>
            <a:r>
              <a:rPr lang="de-DE" sz="3200" dirty="0" err="1" smtClean="0">
                <a:solidFill>
                  <a:srgbClr val="FFFFFF"/>
                </a:solidFill>
              </a:rPr>
              <a:t>modulation</a:t>
            </a:r>
            <a:r>
              <a:rPr lang="de-DE" sz="3200" dirty="0" smtClean="0">
                <a:solidFill>
                  <a:srgbClr val="FFFFFF"/>
                </a:solidFill>
              </a:rPr>
              <a:t> </a:t>
            </a:r>
            <a:r>
              <a:rPr lang="de-DE" sz="3200" dirty="0" err="1" smtClean="0">
                <a:solidFill>
                  <a:srgbClr val="FFFFFF"/>
                </a:solidFill>
              </a:rPr>
              <a:t>during</a:t>
            </a:r>
            <a:r>
              <a:rPr lang="de-DE" sz="3200" dirty="0" smtClean="0">
                <a:solidFill>
                  <a:srgbClr val="FFFFFF"/>
                </a:solidFill>
              </a:rPr>
              <a:t> </a:t>
            </a:r>
            <a:br>
              <a:rPr lang="de-DE" sz="3200" dirty="0" smtClean="0">
                <a:solidFill>
                  <a:srgbClr val="FFFFFF"/>
                </a:solidFill>
              </a:rPr>
            </a:br>
            <a:r>
              <a:rPr lang="de-DE" sz="3200" dirty="0" err="1" smtClean="0">
                <a:solidFill>
                  <a:srgbClr val="FFFFFF"/>
                </a:solidFill>
              </a:rPr>
              <a:t>feedback</a:t>
            </a:r>
            <a:r>
              <a:rPr lang="de-DE" sz="3200" dirty="0" smtClean="0">
                <a:solidFill>
                  <a:srgbClr val="FFFFFF"/>
                </a:solidFill>
              </a:rPr>
              <a:t> </a:t>
            </a:r>
            <a:r>
              <a:rPr lang="de-DE" sz="3200" dirty="0" err="1" smtClean="0">
                <a:solidFill>
                  <a:srgbClr val="FFFFFF"/>
                </a:solidFill>
              </a:rPr>
              <a:t>training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22532" name="Picture 2" descr="\\TOLKIEN\home$\ruiz\Desktop\Tesis\SCH DFG new Project\Results\Results_2.0\Healthy\mp_sp_ap_03_2_transf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0503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MX" sz="2400" dirty="0" smtClean="0">
                <a:solidFill>
                  <a:srgbClr val="FFFFFF"/>
                </a:solidFill>
              </a:rPr>
              <a:t>Effect of connectivity increase on language task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5604" name="Content Placeholder 2"/>
          <p:cNvSpPr>
            <a:spLocks noGrp="1"/>
          </p:cNvSpPr>
          <p:nvPr>
            <p:ph idx="4294967295"/>
          </p:nvPr>
        </p:nvSpPr>
        <p:spPr>
          <a:xfrm>
            <a:off x="468313" y="1700213"/>
            <a:ext cx="8229600" cy="4525962"/>
          </a:xfrm>
        </p:spPr>
        <p:txBody>
          <a:bodyPr/>
          <a:lstStyle/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8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4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4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s-MX" sz="140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r>
              <a:rPr lang="es-MX" sz="1400">
                <a:solidFill>
                  <a:srgbClr val="FFFFFF"/>
                </a:solidFill>
              </a:rPr>
              <a:t>Note: </a:t>
            </a:r>
          </a:p>
          <a:p>
            <a:pPr marL="0" indent="0">
              <a:buFontTx/>
              <a:buNone/>
            </a:pPr>
            <a:r>
              <a:rPr lang="es-MX" sz="1400">
                <a:solidFill>
                  <a:srgbClr val="FFFFFF"/>
                </a:solidFill>
              </a:rPr>
              <a:t>“Enhancement of the priming effect” (EPE) = </a:t>
            </a:r>
          </a:p>
          <a:p>
            <a:pPr marL="0" indent="0">
              <a:buFontTx/>
              <a:buNone/>
            </a:pPr>
            <a:r>
              <a:rPr lang="es-MX" sz="1400">
                <a:solidFill>
                  <a:srgbClr val="FFFFFF"/>
                </a:solidFill>
              </a:rPr>
              <a:t>(Priming effect following Self-regulation) – (Priming effect following Baseline)</a:t>
            </a:r>
            <a:endParaRPr lang="en-US" sz="1400">
              <a:solidFill>
                <a:srgbClr val="FFFFFF"/>
              </a:solidFill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166813" y="1490663"/>
          <a:ext cx="6810375" cy="3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Application: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Studying and Treating Aphasia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Screen shot 2012-09-09 at 10.46.14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894" y="2015067"/>
            <a:ext cx="3894906" cy="2048933"/>
          </a:xfrm>
          <a:prstGeom prst="rect">
            <a:avLst/>
          </a:prstGeom>
        </p:spPr>
      </p:pic>
      <p:pic>
        <p:nvPicPr>
          <p:cNvPr id="4" name="Picture 3" descr="Screen shot 2012-09-09 at 10.51.1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5067"/>
            <a:ext cx="4165600" cy="4145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463" y="1261067"/>
            <a:ext cx="79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An ongoing collaboration with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 medical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university in India. 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CONTROL OF A FUNCTIONAL NETWORK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OF:</a:t>
            </a:r>
            <a:endParaRPr lang="en-US" dirty="0"/>
          </a:p>
        </p:txBody>
      </p:sp>
      <p:pic>
        <p:nvPicPr>
          <p:cNvPr id="12" name="Picture 11" descr="b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1317680"/>
            <a:ext cx="2336800" cy="17526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054475" y="1901879"/>
            <a:ext cx="184150" cy="1947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664075" y="2096612"/>
            <a:ext cx="184150" cy="19473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238625" y="1554747"/>
            <a:ext cx="184150" cy="194733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848225" y="1818328"/>
            <a:ext cx="184150" cy="1947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664075" y="1457380"/>
            <a:ext cx="184150" cy="1947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238625" y="1901879"/>
            <a:ext cx="609600" cy="8943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5" idx="4"/>
          </p:cNvCxnSpPr>
          <p:nvPr/>
        </p:nvCxnSpPr>
        <p:spPr>
          <a:xfrm rot="16200000" flipV="1">
            <a:off x="4323822" y="1756358"/>
            <a:ext cx="347132" cy="3333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7" idx="5"/>
          </p:cNvCxnSpPr>
          <p:nvPr/>
        </p:nvCxnSpPr>
        <p:spPr>
          <a:xfrm rot="5400000">
            <a:off x="4607757" y="1438613"/>
            <a:ext cx="28518" cy="39848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4" idx="3"/>
            <a:endCxn id="13" idx="5"/>
          </p:cNvCxnSpPr>
          <p:nvPr/>
        </p:nvCxnSpPr>
        <p:spPr>
          <a:xfrm rot="5400000" flipH="1">
            <a:off x="4353983" y="1925768"/>
            <a:ext cx="194733" cy="47938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de-DE" sz="3200" dirty="0" err="1" smtClean="0">
                <a:solidFill>
                  <a:srgbClr val="FFFFFF"/>
                </a:solidFill>
              </a:rPr>
              <a:t>Real</a:t>
            </a:r>
            <a:r>
              <a:rPr lang="de-DE" sz="3200" dirty="0" err="1">
                <a:solidFill>
                  <a:srgbClr val="FFFFFF"/>
                </a:solidFill>
              </a:rPr>
              <a:t>-time</a:t>
            </a:r>
            <a:r>
              <a:rPr lang="de-DE" sz="3200" dirty="0">
                <a:solidFill>
                  <a:srgbClr val="FFFFFF"/>
                </a:solidFill>
              </a:rPr>
              <a:t> </a:t>
            </a:r>
            <a:r>
              <a:rPr lang="de-DE" sz="3200" dirty="0" err="1">
                <a:solidFill>
                  <a:srgbClr val="FFFFFF"/>
                </a:solidFill>
              </a:rPr>
              <a:t>Brain</a:t>
            </a:r>
            <a:r>
              <a:rPr lang="de-DE" sz="3200" dirty="0">
                <a:solidFill>
                  <a:srgbClr val="FFFFFF"/>
                </a:solidFill>
              </a:rPr>
              <a:t> State </a:t>
            </a:r>
            <a:r>
              <a:rPr lang="de-DE" sz="3200" dirty="0" err="1">
                <a:solidFill>
                  <a:srgbClr val="FFFFFF"/>
                </a:solidFill>
              </a:rPr>
              <a:t>Classifier</a:t>
            </a:r>
            <a:endParaRPr lang="de-DE" sz="3200" dirty="0">
              <a:solidFill>
                <a:srgbClr val="FFFFFF"/>
              </a:solidFill>
            </a:endParaRPr>
          </a:p>
        </p:txBody>
      </p:sp>
      <p:pic>
        <p:nvPicPr>
          <p:cNvPr id="67587" name="Picture 5" descr="fi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925513"/>
            <a:ext cx="7239000" cy="546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6290484" y="6388100"/>
            <a:ext cx="23896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Sitaram et al., 2011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438" y="863071"/>
            <a:ext cx="7700962" cy="3898900"/>
          </a:xfrm>
        </p:spPr>
        <p:txBody>
          <a:bodyPr rtlCol="0">
            <a:normAutofit fontScale="85000" lnSpcReduction="20000"/>
          </a:bodyPr>
          <a:lstStyle/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ea typeface="+mn-ea"/>
                <a:cs typeface="+mn-cs"/>
              </a:rPr>
              <a:t>2. Multiclass classification </a:t>
            </a:r>
            <a:r>
              <a:rPr lang="en-US" dirty="0" smtClean="0">
                <a:solidFill>
                  <a:srgbClr val="FFFFFF"/>
                </a:solidFill>
                <a:ea typeface="+mn-ea"/>
                <a:cs typeface="+mn-cs"/>
              </a:rPr>
              <a:t>(Happy</a:t>
            </a:r>
            <a:r>
              <a:rPr lang="en-US" dirty="0">
                <a:solidFill>
                  <a:srgbClr val="FFFFFF"/>
                </a:solidFill>
                <a:ea typeface="+mn-ea"/>
                <a:cs typeface="+mn-cs"/>
              </a:rPr>
              <a:t>, Disgust,</a:t>
            </a:r>
            <a:r>
              <a:rPr lang="en-US" dirty="0" smtClean="0">
                <a:solidFill>
                  <a:srgbClr val="FFFFFF"/>
                </a:solidFill>
                <a:ea typeface="+mn-ea"/>
                <a:cs typeface="+mn-cs"/>
              </a:rPr>
              <a:t> Sad)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ea typeface="+mn-ea"/>
                <a:cs typeface="+mn-cs"/>
              </a:rPr>
              <a:t>    - Chance accuracy: 33%</a:t>
            </a: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" dirty="0">
              <a:solidFill>
                <a:srgbClr val="FFFFFF"/>
              </a:solidFill>
              <a:ea typeface="+mn-ea"/>
              <a:cs typeface="+mn-cs"/>
            </a:endParaRPr>
          </a:p>
          <a:p>
            <a:pPr marL="381000" indent="-3810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ea typeface="+mn-ea"/>
                <a:cs typeface="+mn-cs"/>
              </a:rPr>
              <a:t>3. Adaptive classifier training </a:t>
            </a:r>
            <a:r>
              <a:rPr lang="en-US" dirty="0" smtClean="0">
                <a:solidFill>
                  <a:srgbClr val="FFFFFF"/>
                </a:solidFill>
                <a:ea typeface="+mn-ea"/>
                <a:cs typeface="+mn-cs"/>
              </a:rPr>
              <a:t>(Happy </a:t>
            </a:r>
            <a:r>
              <a:rPr lang="en-US" dirty="0">
                <a:solidFill>
                  <a:srgbClr val="FFFFFF"/>
                </a:solidFill>
                <a:ea typeface="+mn-ea"/>
                <a:cs typeface="+mn-cs"/>
              </a:rPr>
              <a:t>vs. Disgust; 2 participants)</a:t>
            </a:r>
            <a:r>
              <a:rPr lang="en-US" dirty="0" smtClean="0">
                <a:solidFill>
                  <a:srgbClr val="FFFFFF"/>
                </a:solidFill>
                <a:ea typeface="+mn-ea"/>
                <a:cs typeface="+mn-cs"/>
              </a:rPr>
              <a:t> 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grpSp>
        <p:nvGrpSpPr>
          <p:cNvPr id="75779" name="Group 45"/>
          <p:cNvGrpSpPr>
            <a:grpSpLocks/>
          </p:cNvGrpSpPr>
          <p:nvPr/>
        </p:nvGrpSpPr>
        <p:grpSpPr bwMode="auto">
          <a:xfrm>
            <a:off x="509588" y="1993371"/>
            <a:ext cx="5154612" cy="404812"/>
            <a:chOff x="189" y="1035"/>
            <a:chExt cx="3247" cy="255"/>
          </a:xfrm>
        </p:grpSpPr>
        <p:sp>
          <p:nvSpPr>
            <p:cNvPr id="75798" name="Text Box 5"/>
            <p:cNvSpPr txBox="1">
              <a:spLocks noChangeArrowheads="1"/>
            </p:cNvSpPr>
            <p:nvPr/>
          </p:nvSpPr>
          <p:spPr bwMode="auto">
            <a:xfrm>
              <a:off x="189" y="1098"/>
              <a:ext cx="351" cy="192"/>
            </a:xfrm>
            <a:prstGeom prst="rect">
              <a:avLst/>
            </a:prstGeom>
            <a:solidFill>
              <a:srgbClr val="50AAC8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Rest</a:t>
              </a:r>
            </a:p>
          </p:txBody>
        </p:sp>
        <p:sp>
          <p:nvSpPr>
            <p:cNvPr id="75799" name="Text Box 6"/>
            <p:cNvSpPr txBox="1">
              <a:spLocks noChangeArrowheads="1"/>
            </p:cNvSpPr>
            <p:nvPr/>
          </p:nvSpPr>
          <p:spPr bwMode="auto">
            <a:xfrm>
              <a:off x="540" y="1098"/>
              <a:ext cx="642" cy="192"/>
            </a:xfrm>
            <a:prstGeom prst="rect">
              <a:avLst/>
            </a:prstGeom>
            <a:solidFill>
              <a:srgbClr val="C8503C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Happy</a:t>
              </a:r>
            </a:p>
          </p:txBody>
        </p:sp>
        <p:sp>
          <p:nvSpPr>
            <p:cNvPr id="75800" name="Text Box 7"/>
            <p:cNvSpPr txBox="1">
              <a:spLocks noChangeArrowheads="1"/>
            </p:cNvSpPr>
            <p:nvPr/>
          </p:nvSpPr>
          <p:spPr bwMode="auto">
            <a:xfrm>
              <a:off x="1184" y="1098"/>
              <a:ext cx="352" cy="192"/>
            </a:xfrm>
            <a:prstGeom prst="rect">
              <a:avLst/>
            </a:prstGeom>
            <a:solidFill>
              <a:srgbClr val="50AAC8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Rest</a:t>
              </a:r>
            </a:p>
          </p:txBody>
        </p:sp>
        <p:sp>
          <p:nvSpPr>
            <p:cNvPr id="75801" name="Text Box 8"/>
            <p:cNvSpPr txBox="1">
              <a:spLocks noChangeArrowheads="1"/>
            </p:cNvSpPr>
            <p:nvPr/>
          </p:nvSpPr>
          <p:spPr bwMode="auto">
            <a:xfrm>
              <a:off x="1536" y="1098"/>
              <a:ext cx="674" cy="192"/>
            </a:xfrm>
            <a:prstGeom prst="rect">
              <a:avLst/>
            </a:prstGeom>
            <a:solidFill>
              <a:srgbClr val="455A8C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Disgust</a:t>
              </a:r>
            </a:p>
          </p:txBody>
        </p:sp>
        <p:sp>
          <p:nvSpPr>
            <p:cNvPr id="75802" name="Text Box 12"/>
            <p:cNvSpPr txBox="1">
              <a:spLocks noChangeArrowheads="1"/>
            </p:cNvSpPr>
            <p:nvPr/>
          </p:nvSpPr>
          <p:spPr bwMode="auto">
            <a:xfrm>
              <a:off x="2209" y="1098"/>
              <a:ext cx="352" cy="192"/>
            </a:xfrm>
            <a:prstGeom prst="rect">
              <a:avLst/>
            </a:prstGeom>
            <a:solidFill>
              <a:srgbClr val="50AAC8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Rest</a:t>
              </a:r>
            </a:p>
          </p:txBody>
        </p:sp>
        <p:sp>
          <p:nvSpPr>
            <p:cNvPr id="75803" name="Text Box 13"/>
            <p:cNvSpPr txBox="1">
              <a:spLocks noChangeArrowheads="1"/>
            </p:cNvSpPr>
            <p:nvPr/>
          </p:nvSpPr>
          <p:spPr bwMode="auto">
            <a:xfrm>
              <a:off x="2562" y="1098"/>
              <a:ext cx="661" cy="192"/>
            </a:xfrm>
            <a:prstGeom prst="rect">
              <a:avLst/>
            </a:prstGeom>
            <a:solidFill>
              <a:srgbClr val="AA6E96"/>
            </a:solidFill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Sad</a:t>
              </a:r>
            </a:p>
          </p:txBody>
        </p:sp>
        <p:sp>
          <p:nvSpPr>
            <p:cNvPr id="75804" name="Text Box 14"/>
            <p:cNvSpPr txBox="1">
              <a:spLocks noChangeArrowheads="1"/>
            </p:cNvSpPr>
            <p:nvPr/>
          </p:nvSpPr>
          <p:spPr bwMode="auto">
            <a:xfrm>
              <a:off x="3187" y="1035"/>
              <a:ext cx="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FF"/>
                  </a:solidFill>
                  <a:latin typeface="Calibri" charset="0"/>
                </a:rPr>
                <a:t>... </a:t>
              </a:r>
            </a:p>
          </p:txBody>
        </p:sp>
      </p:grpSp>
      <p:grpSp>
        <p:nvGrpSpPr>
          <p:cNvPr id="75780" name="Group 32"/>
          <p:cNvGrpSpPr>
            <a:grpSpLocks/>
          </p:cNvGrpSpPr>
          <p:nvPr/>
        </p:nvGrpSpPr>
        <p:grpSpPr bwMode="auto">
          <a:xfrm>
            <a:off x="657225" y="5189008"/>
            <a:ext cx="4905375" cy="304800"/>
            <a:chOff x="1950" y="2388"/>
            <a:chExt cx="3090" cy="192"/>
          </a:xfrm>
        </p:grpSpPr>
        <p:sp>
          <p:nvSpPr>
            <p:cNvPr id="75793" name="Text Box 27"/>
            <p:cNvSpPr txBox="1">
              <a:spLocks noChangeArrowheads="1"/>
            </p:cNvSpPr>
            <p:nvPr/>
          </p:nvSpPr>
          <p:spPr bwMode="auto">
            <a:xfrm>
              <a:off x="1950" y="2388"/>
              <a:ext cx="594" cy="192"/>
            </a:xfrm>
            <a:prstGeom prst="rect">
              <a:avLst/>
            </a:prstGeom>
            <a:solidFill>
              <a:srgbClr val="455A8C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T. Ses. 1</a:t>
              </a:r>
            </a:p>
          </p:txBody>
        </p:sp>
        <p:sp>
          <p:nvSpPr>
            <p:cNvPr id="75794" name="Text Box 28"/>
            <p:cNvSpPr txBox="1">
              <a:spLocks noChangeArrowheads="1"/>
            </p:cNvSpPr>
            <p:nvPr/>
          </p:nvSpPr>
          <p:spPr bwMode="auto">
            <a:xfrm>
              <a:off x="2574" y="2388"/>
              <a:ext cx="594" cy="192"/>
            </a:xfrm>
            <a:prstGeom prst="rect">
              <a:avLst/>
            </a:prstGeom>
            <a:solidFill>
              <a:srgbClr val="455A8C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T. Ses. 2</a:t>
              </a:r>
            </a:p>
          </p:txBody>
        </p:sp>
        <p:sp>
          <p:nvSpPr>
            <p:cNvPr id="75795" name="Text Box 29"/>
            <p:cNvSpPr txBox="1">
              <a:spLocks noChangeArrowheads="1"/>
            </p:cNvSpPr>
            <p:nvPr/>
          </p:nvSpPr>
          <p:spPr bwMode="auto">
            <a:xfrm>
              <a:off x="3198" y="2388"/>
              <a:ext cx="594" cy="192"/>
            </a:xfrm>
            <a:prstGeom prst="rect">
              <a:avLst/>
            </a:prstGeom>
            <a:solidFill>
              <a:srgbClr val="50AAC8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Ses. 1</a:t>
              </a:r>
            </a:p>
          </p:txBody>
        </p:sp>
        <p:sp>
          <p:nvSpPr>
            <p:cNvPr id="75796" name="Text Box 30"/>
            <p:cNvSpPr txBox="1">
              <a:spLocks noChangeArrowheads="1"/>
            </p:cNvSpPr>
            <p:nvPr/>
          </p:nvSpPr>
          <p:spPr bwMode="auto">
            <a:xfrm>
              <a:off x="3822" y="2388"/>
              <a:ext cx="594" cy="192"/>
            </a:xfrm>
            <a:prstGeom prst="rect">
              <a:avLst/>
            </a:prstGeom>
            <a:solidFill>
              <a:srgbClr val="50AAC8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Ses. 2</a:t>
              </a:r>
            </a:p>
          </p:txBody>
        </p:sp>
        <p:sp>
          <p:nvSpPr>
            <p:cNvPr id="75797" name="Text Box 31"/>
            <p:cNvSpPr txBox="1">
              <a:spLocks noChangeArrowheads="1"/>
            </p:cNvSpPr>
            <p:nvPr/>
          </p:nvSpPr>
          <p:spPr bwMode="auto">
            <a:xfrm>
              <a:off x="4446" y="2388"/>
              <a:ext cx="594" cy="192"/>
            </a:xfrm>
            <a:prstGeom prst="rect">
              <a:avLst/>
            </a:prstGeom>
            <a:solidFill>
              <a:srgbClr val="50AAC8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FFFFFF"/>
                  </a:solidFill>
                  <a:latin typeface="Calibri" charset="0"/>
                </a:rPr>
                <a:t>Ses. 3</a:t>
              </a: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628650" y="5160433"/>
            <a:ext cx="2352675" cy="684213"/>
            <a:chOff x="654" y="2190"/>
            <a:chExt cx="1482" cy="431"/>
          </a:xfrm>
        </p:grpSpPr>
        <p:sp>
          <p:nvSpPr>
            <p:cNvPr id="75791" name="Rectangle 33"/>
            <p:cNvSpPr>
              <a:spLocks noChangeArrowheads="1"/>
            </p:cNvSpPr>
            <p:nvPr/>
          </p:nvSpPr>
          <p:spPr bwMode="auto">
            <a:xfrm>
              <a:off x="654" y="2190"/>
              <a:ext cx="1248" cy="246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prstDash val="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75792" name="Freeform 36"/>
            <p:cNvSpPr>
              <a:spLocks/>
            </p:cNvSpPr>
            <p:nvPr/>
          </p:nvSpPr>
          <p:spPr bwMode="auto">
            <a:xfrm>
              <a:off x="1260" y="2436"/>
              <a:ext cx="876" cy="185"/>
            </a:xfrm>
            <a:custGeom>
              <a:avLst/>
              <a:gdLst>
                <a:gd name="T0" fmla="*/ 0 w 876"/>
                <a:gd name="T1" fmla="*/ 0 h 185"/>
                <a:gd name="T2" fmla="*/ 462 w 876"/>
                <a:gd name="T3" fmla="*/ 180 h 185"/>
                <a:gd name="T4" fmla="*/ 876 w 876"/>
                <a:gd name="T5" fmla="*/ 30 h 185"/>
                <a:gd name="T6" fmla="*/ 0 60000 65536"/>
                <a:gd name="T7" fmla="*/ 0 60000 65536"/>
                <a:gd name="T8" fmla="*/ 0 60000 65536"/>
                <a:gd name="T9" fmla="*/ 0 w 876"/>
                <a:gd name="T10" fmla="*/ 0 h 185"/>
                <a:gd name="T11" fmla="*/ 876 w 876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6" h="185">
                  <a:moveTo>
                    <a:pt x="0" y="0"/>
                  </a:moveTo>
                  <a:cubicBezTo>
                    <a:pt x="158" y="87"/>
                    <a:pt x="316" y="175"/>
                    <a:pt x="462" y="180"/>
                  </a:cubicBezTo>
                  <a:cubicBezTo>
                    <a:pt x="608" y="185"/>
                    <a:pt x="756" y="42"/>
                    <a:pt x="876" y="30"/>
                  </a:cubicBezTo>
                </a:path>
              </a:pathLst>
            </a:custGeom>
            <a:noFill/>
            <a:ln w="19050">
              <a:solidFill>
                <a:schemeClr val="folHlink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628775" y="5141383"/>
            <a:ext cx="2400300" cy="693738"/>
            <a:chOff x="1284" y="2190"/>
            <a:chExt cx="1512" cy="437"/>
          </a:xfrm>
        </p:grpSpPr>
        <p:sp>
          <p:nvSpPr>
            <p:cNvPr id="75789" name="Rectangle 34"/>
            <p:cNvSpPr>
              <a:spLocks noChangeArrowheads="1"/>
            </p:cNvSpPr>
            <p:nvPr/>
          </p:nvSpPr>
          <p:spPr bwMode="auto">
            <a:xfrm>
              <a:off x="1284" y="2190"/>
              <a:ext cx="1248" cy="246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prstDash val="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75790" name="Freeform 37"/>
            <p:cNvSpPr>
              <a:spLocks/>
            </p:cNvSpPr>
            <p:nvPr/>
          </p:nvSpPr>
          <p:spPr bwMode="auto">
            <a:xfrm>
              <a:off x="1920" y="2442"/>
              <a:ext cx="876" cy="185"/>
            </a:xfrm>
            <a:custGeom>
              <a:avLst/>
              <a:gdLst>
                <a:gd name="T0" fmla="*/ 0 w 876"/>
                <a:gd name="T1" fmla="*/ 0 h 185"/>
                <a:gd name="T2" fmla="*/ 462 w 876"/>
                <a:gd name="T3" fmla="*/ 180 h 185"/>
                <a:gd name="T4" fmla="*/ 876 w 876"/>
                <a:gd name="T5" fmla="*/ 30 h 185"/>
                <a:gd name="T6" fmla="*/ 0 60000 65536"/>
                <a:gd name="T7" fmla="*/ 0 60000 65536"/>
                <a:gd name="T8" fmla="*/ 0 60000 65536"/>
                <a:gd name="T9" fmla="*/ 0 w 876"/>
                <a:gd name="T10" fmla="*/ 0 h 185"/>
                <a:gd name="T11" fmla="*/ 876 w 876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6" h="185">
                  <a:moveTo>
                    <a:pt x="0" y="0"/>
                  </a:moveTo>
                  <a:cubicBezTo>
                    <a:pt x="158" y="87"/>
                    <a:pt x="316" y="175"/>
                    <a:pt x="462" y="180"/>
                  </a:cubicBezTo>
                  <a:cubicBezTo>
                    <a:pt x="608" y="185"/>
                    <a:pt x="756" y="42"/>
                    <a:pt x="876" y="30"/>
                  </a:cubicBezTo>
                </a:path>
              </a:pathLst>
            </a:custGeom>
            <a:noFill/>
            <a:ln w="19050">
              <a:solidFill>
                <a:schemeClr val="folHlink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</p:grp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2609850" y="5141383"/>
            <a:ext cx="2390775" cy="703263"/>
            <a:chOff x="1902" y="2190"/>
            <a:chExt cx="1506" cy="443"/>
          </a:xfrm>
        </p:grpSpPr>
        <p:sp>
          <p:nvSpPr>
            <p:cNvPr id="75787" name="Rectangle 35"/>
            <p:cNvSpPr>
              <a:spLocks noChangeArrowheads="1"/>
            </p:cNvSpPr>
            <p:nvPr/>
          </p:nvSpPr>
          <p:spPr bwMode="auto">
            <a:xfrm>
              <a:off x="1902" y="2190"/>
              <a:ext cx="1248" cy="246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prstDash val="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75788" name="Freeform 38"/>
            <p:cNvSpPr>
              <a:spLocks/>
            </p:cNvSpPr>
            <p:nvPr/>
          </p:nvSpPr>
          <p:spPr bwMode="auto">
            <a:xfrm>
              <a:off x="2532" y="2448"/>
              <a:ext cx="876" cy="185"/>
            </a:xfrm>
            <a:custGeom>
              <a:avLst/>
              <a:gdLst>
                <a:gd name="T0" fmla="*/ 0 w 876"/>
                <a:gd name="T1" fmla="*/ 0 h 185"/>
                <a:gd name="T2" fmla="*/ 462 w 876"/>
                <a:gd name="T3" fmla="*/ 180 h 185"/>
                <a:gd name="T4" fmla="*/ 876 w 876"/>
                <a:gd name="T5" fmla="*/ 30 h 185"/>
                <a:gd name="T6" fmla="*/ 0 60000 65536"/>
                <a:gd name="T7" fmla="*/ 0 60000 65536"/>
                <a:gd name="T8" fmla="*/ 0 60000 65536"/>
                <a:gd name="T9" fmla="*/ 0 w 876"/>
                <a:gd name="T10" fmla="*/ 0 h 185"/>
                <a:gd name="T11" fmla="*/ 876 w 876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6" h="185">
                  <a:moveTo>
                    <a:pt x="0" y="0"/>
                  </a:moveTo>
                  <a:cubicBezTo>
                    <a:pt x="158" y="87"/>
                    <a:pt x="316" y="175"/>
                    <a:pt x="462" y="180"/>
                  </a:cubicBezTo>
                  <a:cubicBezTo>
                    <a:pt x="608" y="185"/>
                    <a:pt x="756" y="42"/>
                    <a:pt x="876" y="30"/>
                  </a:cubicBezTo>
                </a:path>
              </a:pathLst>
            </a:custGeom>
            <a:noFill/>
            <a:ln w="19050">
              <a:solidFill>
                <a:schemeClr val="folHlink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Calibri" charset="0"/>
              </a:endParaRPr>
            </a:p>
          </p:txBody>
        </p:sp>
      </p:grpSp>
      <p:sp>
        <p:nvSpPr>
          <p:cNvPr id="75784" name="Text Box 42"/>
          <p:cNvSpPr txBox="1">
            <a:spLocks noChangeArrowheads="1"/>
          </p:cNvSpPr>
          <p:nvPr/>
        </p:nvSpPr>
        <p:spPr bwMode="auto">
          <a:xfrm>
            <a:off x="3463925" y="6425671"/>
            <a:ext cx="2381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FFFFFF"/>
                </a:solidFill>
                <a:latin typeface="Calibri" charset="0"/>
              </a:rPr>
              <a:t>Sitaram et al. (</a:t>
            </a:r>
            <a:r>
              <a:rPr lang="en-US" sz="2000" dirty="0" smtClean="0">
                <a:solidFill>
                  <a:srgbClr val="FFFFFF"/>
                </a:solidFill>
                <a:latin typeface="Calibri" charset="0"/>
              </a:rPr>
              <a:t>2011)</a:t>
            </a:r>
            <a:endParaRPr lang="en-US" sz="2000" dirty="0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75785" name="Picture 43" descr="per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2800" y="1261533"/>
            <a:ext cx="2700338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6" name="Picture 44" descr="per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4075" y="4531783"/>
            <a:ext cx="2651125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762000"/>
          </a:xfrm>
        </p:spPr>
        <p:txBody>
          <a:bodyPr/>
          <a:lstStyle/>
          <a:p>
            <a:pPr eaLnBrk="1" hangingPunct="1"/>
            <a:r>
              <a:rPr lang="de-DE" sz="3200" smtClean="0">
                <a:solidFill>
                  <a:srgbClr val="FFFFFF"/>
                </a:solidFill>
              </a:rPr>
              <a:t>INTERPRETABILITY</a:t>
            </a:r>
            <a:br>
              <a:rPr lang="de-DE" sz="3200" smtClean="0">
                <a:solidFill>
                  <a:srgbClr val="FFFFFF"/>
                </a:solidFill>
              </a:rPr>
            </a:br>
            <a:r>
              <a:rPr lang="de-DE" sz="3200" smtClean="0">
                <a:solidFill>
                  <a:srgbClr val="FFFFFF"/>
                </a:solidFill>
              </a:rPr>
              <a:t>Brain activations determined by the classifier</a:t>
            </a:r>
          </a:p>
        </p:txBody>
      </p:sp>
      <p:pic>
        <p:nvPicPr>
          <p:cNvPr id="77827" name="Picture 5" descr="fig5abc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57400" y="1007533"/>
            <a:ext cx="5803900" cy="5867400"/>
          </a:xfrm>
        </p:spPr>
      </p:pic>
      <p:sp>
        <p:nvSpPr>
          <p:cNvPr id="77828" name="Rectangle 3"/>
          <p:cNvSpPr>
            <a:spLocks noChangeArrowheads="1"/>
          </p:cNvSpPr>
          <p:nvPr/>
        </p:nvSpPr>
        <p:spPr bwMode="auto">
          <a:xfrm>
            <a:off x="4783138" y="6488113"/>
            <a:ext cx="2017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>
                <a:solidFill>
                  <a:srgbClr val="FFFFFF"/>
                </a:solidFill>
                <a:latin typeface="Calibri" charset="0"/>
              </a:rPr>
              <a:t>Sitaram et al (2010)</a:t>
            </a:r>
          </a:p>
        </p:txBody>
      </p:sp>
      <p:sp>
        <p:nvSpPr>
          <p:cNvPr id="77829" name="TextBox 4"/>
          <p:cNvSpPr txBox="1">
            <a:spLocks noChangeArrowheads="1"/>
          </p:cNvSpPr>
          <p:nvPr/>
        </p:nvSpPr>
        <p:spPr bwMode="auto">
          <a:xfrm>
            <a:off x="0" y="6303169"/>
            <a:ext cx="205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Sitaram et al </a:t>
            </a:r>
            <a:r>
              <a:rPr lang="en-US" dirty="0" smtClean="0">
                <a:solidFill>
                  <a:srgbClr val="FFFFFF"/>
                </a:solidFill>
              </a:rPr>
              <a:t>2011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An open toolbox for real-time pattern classification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gui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2124" y="1636003"/>
            <a:ext cx="6973326" cy="479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282267" y="6468541"/>
            <a:ext cx="2455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</a:t>
            </a:r>
            <a:r>
              <a:rPr lang="en-US" dirty="0" err="1" smtClean="0">
                <a:solidFill>
                  <a:srgbClr val="FFFFFF"/>
                </a:solidFill>
              </a:rPr>
              <a:t>Rana</a:t>
            </a:r>
            <a:r>
              <a:rPr lang="en-US" dirty="0" smtClean="0">
                <a:solidFill>
                  <a:srgbClr val="FFFFFF"/>
                </a:solidFill>
              </a:rPr>
              <a:t>, Sitaram, 2012)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Application: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Anxiety and Post-traumatic Stress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 descr="Screen shot 2012-09-09 at 11.03.5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40271"/>
            <a:ext cx="3623733" cy="4082739"/>
          </a:xfrm>
          <a:prstGeom prst="rect">
            <a:avLst/>
          </a:prstGeom>
        </p:spPr>
      </p:pic>
      <p:pic>
        <p:nvPicPr>
          <p:cNvPr id="4" name="Picture 3" descr="Screen shot 2012-09-09 at 11.05.0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3171431"/>
            <a:ext cx="3761317" cy="2441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490" y="1865868"/>
            <a:ext cx="8447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An ongoing collaboration with Prof. Peter Lang and Prof. Margaret Bradley (UFL)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Summary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sz="2400" dirty="0" smtClean="0">
                <a:solidFill>
                  <a:srgbClr val="FFFFFF"/>
                </a:solidFill>
              </a:rPr>
              <a:t>Real-time </a:t>
            </a:r>
            <a:r>
              <a:rPr lang="en-US" sz="2400" dirty="0" err="1" smtClean="0">
                <a:solidFill>
                  <a:srgbClr val="FFFFFF"/>
                </a:solidFill>
              </a:rPr>
              <a:t>fMRI</a:t>
            </a:r>
            <a:r>
              <a:rPr lang="en-US" sz="2400" dirty="0" smtClean="0">
                <a:solidFill>
                  <a:srgbClr val="FFFFFF"/>
                </a:solidFill>
              </a:rPr>
              <a:t> is a powerful tool for neuroscience research on brain-behavior relations.</a:t>
            </a:r>
          </a:p>
          <a:p>
            <a:pPr marL="514350" indent="-514350"/>
            <a:r>
              <a:rPr lang="en-US" sz="2400" dirty="0" smtClean="0">
                <a:solidFill>
                  <a:srgbClr val="FFFFFF"/>
                </a:solidFill>
              </a:rPr>
              <a:t>Technology is now mature to control single regions in the brain, to functional connections, to a whole functional circuit.</a:t>
            </a:r>
          </a:p>
          <a:p>
            <a:pPr marL="514350" indent="-514350"/>
            <a:r>
              <a:rPr lang="en-US" sz="2400" dirty="0" smtClean="0">
                <a:solidFill>
                  <a:srgbClr val="FFFFFF"/>
                </a:solidFill>
              </a:rPr>
              <a:t>Preliminary experiments in patients of neurological and psychiatric disorders show clinical potential. Future progress in MR, signal </a:t>
            </a:r>
            <a:r>
              <a:rPr lang="en-US" sz="2400" dirty="0" smtClean="0">
                <a:solidFill>
                  <a:srgbClr val="FFFFFF"/>
                </a:solidFill>
              </a:rPr>
              <a:t>analysis </a:t>
            </a:r>
            <a:r>
              <a:rPr lang="en-US" sz="2400" dirty="0" smtClean="0">
                <a:solidFill>
                  <a:srgbClr val="FFFFFF"/>
                </a:solidFill>
              </a:rPr>
              <a:t>and pattern classification would bring experimental results to mature applications.</a:t>
            </a:r>
          </a:p>
          <a:p>
            <a:pPr marL="514350" indent="-514350"/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However, MR is expensive and complex as a technology. More affordable and portable brain acquisition technology should help in translation of the research to practical applications.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" y="827617"/>
            <a:ext cx="7523162" cy="499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1143000"/>
          </a:xfrm>
        </p:spPr>
        <p:txBody>
          <a:bodyPr/>
          <a:lstStyle/>
          <a:p>
            <a:pPr eaLnBrk="1" hangingPunct="1"/>
            <a:r>
              <a:rPr lang="de-DE" dirty="0" err="1" smtClean="0">
                <a:solidFill>
                  <a:schemeClr val="bg1"/>
                </a:solidFill>
              </a:rPr>
              <a:t>Multichannel</a:t>
            </a:r>
            <a:r>
              <a:rPr lang="de-DE" dirty="0" smtClean="0">
                <a:solidFill>
                  <a:schemeClr val="bg1"/>
                </a:solidFill>
              </a:rPr>
              <a:t> Functional 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NIRS</a:t>
            </a:r>
          </a:p>
        </p:txBody>
      </p:sp>
      <p:pic>
        <p:nvPicPr>
          <p:cNvPr id="90115" name="Picture 3" descr="DYNOTstand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333" y="1614488"/>
            <a:ext cx="4633912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creen shot 2012-09-09 at 11.14.0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713" y="1258888"/>
            <a:ext cx="3263900" cy="2451100"/>
          </a:xfrm>
          <a:prstGeom prst="rect">
            <a:avLst/>
          </a:prstGeom>
        </p:spPr>
      </p:pic>
      <p:pic>
        <p:nvPicPr>
          <p:cNvPr id="9" name="Picture 8" descr="Screen shot 2012-09-09 at 11.16.34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895" y="4042290"/>
            <a:ext cx="2745317" cy="2815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de-DE" sz="3600" dirty="0" err="1" smtClean="0">
                <a:solidFill>
                  <a:srgbClr val="FFFFFF"/>
                </a:solidFill>
              </a:rPr>
              <a:t>fNIRS</a:t>
            </a:r>
            <a:r>
              <a:rPr lang="de-DE" sz="3600" dirty="0" smtClean="0">
                <a:solidFill>
                  <a:srgbClr val="FFFFFF"/>
                </a:solidFill>
              </a:rPr>
              <a:t> Signals of Motor </a:t>
            </a:r>
            <a:r>
              <a:rPr lang="de-DE" sz="3600" dirty="0" err="1" smtClean="0">
                <a:solidFill>
                  <a:srgbClr val="FFFFFF"/>
                </a:solidFill>
              </a:rPr>
              <a:t>Imagery</a:t>
            </a:r>
            <a:r>
              <a:rPr lang="de-DE" sz="3600" dirty="0" smtClean="0">
                <a:solidFill>
                  <a:srgbClr val="FFFFFF"/>
                </a:solidFill>
              </a:rPr>
              <a:t/>
            </a:r>
            <a:br>
              <a:rPr lang="de-DE" sz="3600" dirty="0" smtClean="0">
                <a:solidFill>
                  <a:srgbClr val="FFFFFF"/>
                </a:solidFill>
              </a:rPr>
            </a:br>
            <a:r>
              <a:rPr lang="de-DE" sz="2500" dirty="0" smtClean="0">
                <a:solidFill>
                  <a:srgbClr val="FFFFFF"/>
                </a:solidFill>
              </a:rPr>
              <a:t>(</a:t>
            </a:r>
            <a:r>
              <a:rPr lang="de-DE" sz="2500" dirty="0" err="1" smtClean="0">
                <a:solidFill>
                  <a:srgbClr val="FFFFFF"/>
                </a:solidFill>
              </a:rPr>
              <a:t>Sitaram</a:t>
            </a:r>
            <a:r>
              <a:rPr lang="de-DE" sz="2500" dirty="0" smtClean="0">
                <a:solidFill>
                  <a:srgbClr val="FFFFFF"/>
                </a:solidFill>
              </a:rPr>
              <a:t> et al., 2007)</a:t>
            </a:r>
          </a:p>
        </p:txBody>
      </p:sp>
      <p:pic>
        <p:nvPicPr>
          <p:cNvPr id="921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066" y="1566334"/>
            <a:ext cx="4370024" cy="35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2135" y="1566333"/>
            <a:ext cx="4286064" cy="35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</a:rPr>
              <a:t>Application 1: </a:t>
            </a:r>
            <a:br>
              <a:rPr lang="en-US" sz="4000" dirty="0" smtClean="0">
                <a:solidFill>
                  <a:srgbClr val="FFFFFF"/>
                </a:solidFill>
              </a:rPr>
            </a:br>
            <a:r>
              <a:rPr lang="en-US" sz="4000" dirty="0" err="1" smtClean="0">
                <a:solidFill>
                  <a:srgbClr val="FFFFFF"/>
                </a:solidFill>
              </a:rPr>
              <a:t>fNIRS</a:t>
            </a:r>
            <a:r>
              <a:rPr lang="en-US" sz="4000" dirty="0" smtClean="0">
                <a:solidFill>
                  <a:srgbClr val="FFFFFF"/>
                </a:solidFill>
              </a:rPr>
              <a:t>-BCI for Completely Paralyzed to Communicate</a:t>
            </a:r>
          </a:p>
        </p:txBody>
      </p:sp>
      <p:pic>
        <p:nvPicPr>
          <p:cNvPr id="9625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1688" y="1196975"/>
            <a:ext cx="761682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3505200" y="6303963"/>
            <a:ext cx="20177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FFFF"/>
                </a:solidFill>
                <a:latin typeface="Calibri" charset="0"/>
              </a:rPr>
              <a:t>(</a:t>
            </a:r>
            <a:r>
              <a:rPr lang="de-DE" dirty="0" err="1">
                <a:solidFill>
                  <a:srgbClr val="FFFFFF"/>
                </a:solidFill>
                <a:latin typeface="Calibri" charset="0"/>
              </a:rPr>
              <a:t>Sitaram</a:t>
            </a:r>
            <a:r>
              <a:rPr lang="de-DE" dirty="0">
                <a:solidFill>
                  <a:srgbClr val="FFFFFF"/>
                </a:solidFill>
                <a:latin typeface="Calibri" charset="0"/>
              </a:rPr>
              <a:t> et al 2007)</a:t>
            </a:r>
            <a:endParaRPr lang="en-US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</a:rPr>
              <a:t>Application 2:</a:t>
            </a:r>
            <a:br>
              <a:rPr lang="en-US" sz="4000" dirty="0" smtClean="0">
                <a:solidFill>
                  <a:srgbClr val="FFFFFF"/>
                </a:solidFill>
              </a:rPr>
            </a:br>
            <a:r>
              <a:rPr lang="en-US" sz="4000" dirty="0" smtClean="0">
                <a:solidFill>
                  <a:srgbClr val="FFFFFF"/>
                </a:solidFill>
              </a:rPr>
              <a:t>Real-time </a:t>
            </a:r>
            <a:r>
              <a:rPr lang="en-US" sz="4000" dirty="0" err="1" smtClean="0">
                <a:solidFill>
                  <a:srgbClr val="FFFFFF"/>
                </a:solidFill>
              </a:rPr>
              <a:t>fNIRS</a:t>
            </a:r>
            <a:r>
              <a:rPr lang="en-US" sz="4000" dirty="0" smtClean="0">
                <a:solidFill>
                  <a:srgbClr val="FFFFFF"/>
                </a:solidFill>
              </a:rPr>
              <a:t> &amp; Exoskeleton for</a:t>
            </a:r>
            <a:br>
              <a:rPr lang="en-US" sz="4000" dirty="0" smtClean="0">
                <a:solidFill>
                  <a:srgbClr val="FFFFFF"/>
                </a:solidFill>
              </a:rPr>
            </a:br>
            <a:r>
              <a:rPr lang="en-US" sz="4000" dirty="0" smtClean="0">
                <a:solidFill>
                  <a:srgbClr val="FFFFFF"/>
                </a:solidFill>
              </a:rPr>
              <a:t>Recovery of Lower Limb Movement</a:t>
            </a:r>
          </a:p>
        </p:txBody>
      </p:sp>
      <p:pic>
        <p:nvPicPr>
          <p:cNvPr id="97283" name="Picture 2" descr="Devic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2286000"/>
            <a:ext cx="2716212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3" descr="Probe Set 2x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0" y="2286000"/>
            <a:ext cx="3214688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 descr="Optod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1313" y="2286000"/>
            <a:ext cx="23336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Box 5"/>
          <p:cNvSpPr txBox="1">
            <a:spLocks noChangeArrowheads="1"/>
          </p:cNvSpPr>
          <p:nvPr/>
        </p:nvSpPr>
        <p:spPr bwMode="auto">
          <a:xfrm>
            <a:off x="434975" y="1916113"/>
            <a:ext cx="2517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Calibri" charset="0"/>
              </a:rPr>
              <a:t>Experimental Instrument</a:t>
            </a:r>
          </a:p>
        </p:txBody>
      </p:sp>
      <p:sp>
        <p:nvSpPr>
          <p:cNvPr id="97287" name="TextBox 6"/>
          <p:cNvSpPr txBox="1">
            <a:spLocks noChangeArrowheads="1"/>
          </p:cNvSpPr>
          <p:nvPr/>
        </p:nvSpPr>
        <p:spPr bwMode="auto">
          <a:xfrm>
            <a:off x="3770313" y="1884363"/>
            <a:ext cx="1976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Calibri" charset="0"/>
              </a:rPr>
              <a:t>Optode</a:t>
            </a:r>
            <a:r>
              <a:rPr lang="en-US" dirty="0">
                <a:solidFill>
                  <a:srgbClr val="FFFFFF"/>
                </a:solidFill>
                <a:latin typeface="Calibri" charset="0"/>
              </a:rPr>
              <a:t> Positioning</a:t>
            </a:r>
          </a:p>
        </p:txBody>
      </p:sp>
      <p:sp>
        <p:nvSpPr>
          <p:cNvPr id="97288" name="TextBox 7"/>
          <p:cNvSpPr txBox="1">
            <a:spLocks noChangeArrowheads="1"/>
          </p:cNvSpPr>
          <p:nvPr/>
        </p:nvSpPr>
        <p:spPr bwMode="auto">
          <a:xfrm>
            <a:off x="6691313" y="1884363"/>
            <a:ext cx="24415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Calibri" charset="0"/>
              </a:rPr>
              <a:t>Hitachi ETG4000 System</a:t>
            </a:r>
          </a:p>
        </p:txBody>
      </p:sp>
      <p:sp>
        <p:nvSpPr>
          <p:cNvPr id="97289" name="TextBox 8"/>
          <p:cNvSpPr txBox="1">
            <a:spLocks noChangeArrowheads="1"/>
          </p:cNvSpPr>
          <p:nvPr/>
        </p:nvSpPr>
        <p:spPr bwMode="auto">
          <a:xfrm>
            <a:off x="1479550" y="6165205"/>
            <a:ext cx="6985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Calibri" charset="0"/>
              </a:rPr>
              <a:t>An ongoing discussion with Prof. Janis Daly, CBRR, UFL.</a:t>
            </a:r>
            <a:endParaRPr lang="en-US" sz="2400" dirty="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</a:rPr>
              <a:t>Movement Prediction by Posterior Parietal </a:t>
            </a:r>
            <a:r>
              <a:rPr lang="en-US" sz="4000" dirty="0" err="1" smtClean="0">
                <a:solidFill>
                  <a:srgbClr val="FFFFFF"/>
                </a:solidFill>
              </a:rPr>
              <a:t>fNIRS</a:t>
            </a:r>
            <a:r>
              <a:rPr lang="en-US" sz="4000" dirty="0" smtClean="0">
                <a:solidFill>
                  <a:srgbClr val="FFFFFF"/>
                </a:solidFill>
              </a:rPr>
              <a:t> Signals</a:t>
            </a:r>
          </a:p>
        </p:txBody>
      </p:sp>
      <p:pic>
        <p:nvPicPr>
          <p:cNvPr id="99331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1751013"/>
            <a:ext cx="91694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2" name="TextBox 3"/>
          <p:cNvSpPr txBox="1">
            <a:spLocks noChangeArrowheads="1"/>
          </p:cNvSpPr>
          <p:nvPr/>
        </p:nvSpPr>
        <p:spPr bwMode="auto">
          <a:xfrm>
            <a:off x="3776663" y="2016125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Hip and Leg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" y="0"/>
            <a:ext cx="9144000" cy="14859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A Cloud-computing platform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for simultaneous </a:t>
            </a:r>
            <a:r>
              <a:rPr lang="en-US" sz="3200" dirty="0" err="1" smtClean="0">
                <a:solidFill>
                  <a:srgbClr val="FFFFFF"/>
                </a:solidFill>
              </a:rPr>
              <a:t>mutli</a:t>
            </a:r>
            <a:r>
              <a:rPr lang="en-US" sz="3200" dirty="0" smtClean="0">
                <a:solidFill>
                  <a:srgbClr val="FFFFFF"/>
                </a:solidFill>
              </a:rPr>
              <a:t>-brain measurements </a:t>
            </a:r>
          </a:p>
        </p:txBody>
      </p:sp>
      <p:pic>
        <p:nvPicPr>
          <p:cNvPr id="120835" name="Picture 2" descr="Slid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663" y="1214967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3467"/>
          </a:xfrm>
        </p:spPr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Connectomics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9441" y="6119336"/>
            <a:ext cx="429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</a:t>
            </a:r>
            <a:r>
              <a:rPr lang="en-US" dirty="0" err="1" smtClean="0">
                <a:solidFill>
                  <a:srgbClr val="FFFFFF"/>
                </a:solidFill>
              </a:rPr>
              <a:t>Varkuti</a:t>
            </a:r>
            <a:r>
              <a:rPr lang="en-US" dirty="0" smtClean="0">
                <a:solidFill>
                  <a:srgbClr val="FFFFFF"/>
                </a:solidFill>
              </a:rPr>
              <a:t>,.., Sitaram, 2011, 2012 in press)</a:t>
            </a:r>
            <a:endParaRPr lang="en-US" dirty="0"/>
          </a:p>
        </p:txBody>
      </p:sp>
      <p:pic>
        <p:nvPicPr>
          <p:cNvPr id="5" name="Picture 4" descr="Screen shot 2012-09-09 at 11.56.3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68" y="2632313"/>
            <a:ext cx="3298699" cy="2150533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55602" y="1708983"/>
            <a:ext cx="31267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Diffuse Tensor Imaging (DTI)</a:t>
            </a:r>
          </a:p>
          <a:p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        White Matter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Picture 6" descr="Screen shot 2012-09-09 at 11.58.4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348" y="1718733"/>
            <a:ext cx="4368641" cy="425577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482367" y="2827867"/>
            <a:ext cx="909981" cy="1588"/>
          </a:xfrm>
          <a:prstGeom prst="straightConnector1">
            <a:avLst/>
          </a:prstGeom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000" y="703069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Applications: Connectivity and Blood Perfusion abnormalities in </a:t>
            </a:r>
            <a:r>
              <a:rPr lang="en-US" sz="2400" dirty="0" err="1" smtClean="0">
                <a:solidFill>
                  <a:srgbClr val="FFFFFF"/>
                </a:solidFill>
              </a:rPr>
              <a:t>Parkinsons</a:t>
            </a:r>
            <a:r>
              <a:rPr lang="en-US" sz="2400" dirty="0" smtClean="0">
                <a:solidFill>
                  <a:srgbClr val="FFFFFF"/>
                </a:solidFill>
              </a:rPr>
              <a:t>, Stroke and Dementia. 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29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Interdisciplinary Research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150529" y="1981190"/>
            <a:ext cx="2540000" cy="2506133"/>
          </a:xfrm>
          <a:prstGeom prst="ellipse">
            <a:avLst/>
          </a:prstGeom>
          <a:gradFill flip="none" rotWithShape="1">
            <a:gsLst>
              <a:gs pos="0">
                <a:srgbClr val="008000">
                  <a:alpha val="50000"/>
                </a:srgbClr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Neuroimaging</a:t>
            </a:r>
            <a:r>
              <a:rPr lang="en-US" dirty="0" smtClean="0"/>
              <a:t> Technology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fMRI</a:t>
            </a:r>
            <a:r>
              <a:rPr lang="en-US" dirty="0" smtClean="0"/>
              <a:t>, EEG/MEG, </a:t>
            </a:r>
            <a:r>
              <a:rPr lang="en-US" dirty="0" err="1" smtClean="0"/>
              <a:t>fNIRS</a:t>
            </a:r>
            <a:r>
              <a:rPr lang="en-US" dirty="0" smtClean="0"/>
              <a:t>, TMS…)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274196" y="1981190"/>
            <a:ext cx="2563934" cy="2506133"/>
          </a:xfrm>
          <a:prstGeom prst="ellipse">
            <a:avLst/>
          </a:prstGeom>
          <a:gradFill flip="none" rotWithShape="1">
            <a:gsLst>
              <a:gs pos="0">
                <a:srgbClr val="FF0000">
                  <a:alpha val="50000"/>
                </a:srgbClr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Computational Systems</a:t>
            </a:r>
          </a:p>
          <a:p>
            <a:pPr algn="ctr"/>
            <a:r>
              <a:rPr lang="en-US" dirty="0" smtClean="0"/>
              <a:t>(signal analysis, pattern classification, ..)</a:t>
            </a:r>
          </a:p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393663" y="3505201"/>
            <a:ext cx="2540000" cy="2506133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Neuroscience, Neurology, Psychiatry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84337" y="1242526"/>
            <a:ext cx="56123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FFFF"/>
                </a:solidFill>
              </a:rPr>
              <a:t>Interested</a:t>
            </a:r>
            <a:r>
              <a:rPr lang="en-US" dirty="0" smtClean="0">
                <a:solidFill>
                  <a:srgbClr val="FFFFFF"/>
                </a:solidFill>
              </a:rPr>
              <a:t> researchers and students, please contact: </a:t>
            </a:r>
          </a:p>
          <a:p>
            <a:pPr algn="ctr"/>
            <a:r>
              <a:rPr lang="en-US" sz="2400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ranganatha.sitaram@bme.ufl.edu</a:t>
            </a:r>
            <a:endParaRPr lang="en-US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93663" y="6273224"/>
            <a:ext cx="25937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Thank you!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7055</TotalTime>
  <Words>1643</Words>
  <Application>Microsoft Macintosh PowerPoint</Application>
  <PresentationFormat>On-screen Show (4:3)</PresentationFormat>
  <Paragraphs>290</Paragraphs>
  <Slides>49</Slides>
  <Notes>15</Notes>
  <HiddenSlides>3</HiddenSlides>
  <MMClips>4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Bitmap</vt:lpstr>
      <vt:lpstr>Self-regulation of Brain Activity:  Applications in Neuroscience Research &amp; Clinical Rehabilitation </vt:lpstr>
      <vt:lpstr>Slide 2</vt:lpstr>
      <vt:lpstr>Slide 3</vt:lpstr>
      <vt:lpstr>Slide 4</vt:lpstr>
      <vt:lpstr>Slide 5</vt:lpstr>
      <vt:lpstr>BCI and Neurofeedback systems are based on  the theory of operant learning</vt:lpstr>
      <vt:lpstr>Slide 7</vt:lpstr>
      <vt:lpstr>Slide 8</vt:lpstr>
      <vt:lpstr>fMRI Setup</vt:lpstr>
      <vt:lpstr>fMRI-BCI: Real-time Signal Analysis</vt:lpstr>
      <vt:lpstr>SINGLE REGION OF INTEREST CONTROL </vt:lpstr>
      <vt:lpstr>Regulation of Ventral Premotor Cortex in Stroke Patients</vt:lpstr>
      <vt:lpstr>Slide 13</vt:lpstr>
      <vt:lpstr>Slide 14</vt:lpstr>
      <vt:lpstr>Slide 15</vt:lpstr>
      <vt:lpstr>Slide 16</vt:lpstr>
      <vt:lpstr>Correlation between Post-training  BOLD Increase in PMv and  Intracortical Inhibition (ICI)</vt:lpstr>
      <vt:lpstr>Application of real-time fMRI-BCI to Schizophrenia Research</vt:lpstr>
      <vt:lpstr>Schizophrenia</vt:lpstr>
      <vt:lpstr>Schizophrenia</vt:lpstr>
      <vt:lpstr>Emotion and Insula </vt:lpstr>
      <vt:lpstr>Experimental Protocol</vt:lpstr>
      <vt:lpstr>Slide 23</vt:lpstr>
      <vt:lpstr>Training Effect: Last vs First Session</vt:lpstr>
      <vt:lpstr>   Effect of Self-regulation on emotional behaviour </vt:lpstr>
      <vt:lpstr>Slide 26</vt:lpstr>
      <vt:lpstr>FUNCTIONAL CONNECTIVITY CONTROL </vt:lpstr>
      <vt:lpstr>Broca and Wernicke brain regions in  speech production and comprehension</vt:lpstr>
      <vt:lpstr>Will learned increase of functional connectivity between Broca (IFG) and Wernicke (SFG) areas improve language performanace?</vt:lpstr>
      <vt:lpstr>Experimental Protocol</vt:lpstr>
      <vt:lpstr>Results  Functional connectivity  during modulation during  feedback training</vt:lpstr>
      <vt:lpstr>Effect of connectivity increase on language task</vt:lpstr>
      <vt:lpstr>Application:  Studying and Treating Aphasia </vt:lpstr>
      <vt:lpstr>CONTROL OF A FUNCTIONAL NETWORK </vt:lpstr>
      <vt:lpstr>Real-time Brain State Classifier</vt:lpstr>
      <vt:lpstr>Slide 36</vt:lpstr>
      <vt:lpstr>INTERPRETABILITY Brain activations determined by the classifier</vt:lpstr>
      <vt:lpstr>An open toolbox for real-time pattern classification</vt:lpstr>
      <vt:lpstr>Application:  Anxiety and Post-traumatic Stress</vt:lpstr>
      <vt:lpstr>Summary</vt:lpstr>
      <vt:lpstr>Slide 41</vt:lpstr>
      <vt:lpstr>Multichannel Functional  NIRS</vt:lpstr>
      <vt:lpstr>fNIRS Signals of Motor Imagery (Sitaram et al., 2007)</vt:lpstr>
      <vt:lpstr>Application 1:  fNIRS-BCI for Completely Paralyzed to Communicate</vt:lpstr>
      <vt:lpstr>Application 2: Real-time fNIRS &amp; Exoskeleton for Recovery of Lower Limb Movement</vt:lpstr>
      <vt:lpstr>Movement Prediction by Posterior Parietal fNIRS Signals</vt:lpstr>
      <vt:lpstr>A Cloud-computing platform for simultaneous mutli-brain measurements </vt:lpstr>
      <vt:lpstr>Connectomics</vt:lpstr>
      <vt:lpstr>Interdisciplinary Research</vt:lpstr>
    </vt:vector>
  </TitlesOfParts>
  <Company>University of Tuebingen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Real-time Recognition and Regulation of Brain States from Hemodynamic Signals: Applications and Methods.</dc:title>
  <dc:creator>Ranganatha</dc:creator>
  <cp:lastModifiedBy>Ranganatha Sitaram</cp:lastModifiedBy>
  <cp:revision>316</cp:revision>
  <dcterms:created xsi:type="dcterms:W3CDTF">2012-09-10T00:04:07Z</dcterms:created>
  <dcterms:modified xsi:type="dcterms:W3CDTF">2012-09-10T14:51:07Z</dcterms:modified>
</cp:coreProperties>
</file>